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6" r:id="rId3"/>
  </p:sldMasterIdLst>
  <p:notesMasterIdLst>
    <p:notesMasterId r:id="rId183"/>
  </p:notesMasterIdLst>
  <p:handoutMasterIdLst>
    <p:handoutMasterId r:id="rId184"/>
  </p:handoutMasterIdLst>
  <p:sldIdLst>
    <p:sldId id="605" r:id="rId4"/>
    <p:sldId id="392" r:id="rId5"/>
    <p:sldId id="391" r:id="rId6"/>
    <p:sldId id="429" r:id="rId7"/>
    <p:sldId id="430" r:id="rId8"/>
    <p:sldId id="431" r:id="rId9"/>
    <p:sldId id="432" r:id="rId10"/>
    <p:sldId id="435" r:id="rId11"/>
    <p:sldId id="436" r:id="rId12"/>
    <p:sldId id="428" r:id="rId13"/>
    <p:sldId id="433" r:id="rId14"/>
    <p:sldId id="437" r:id="rId15"/>
    <p:sldId id="438" r:id="rId16"/>
    <p:sldId id="439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9" r:id="rId35"/>
    <p:sldId id="458" r:id="rId36"/>
    <p:sldId id="460" r:id="rId37"/>
    <p:sldId id="461" r:id="rId38"/>
    <p:sldId id="462" r:id="rId39"/>
    <p:sldId id="463" r:id="rId40"/>
    <p:sldId id="464" r:id="rId41"/>
    <p:sldId id="465" r:id="rId42"/>
    <p:sldId id="466" r:id="rId43"/>
    <p:sldId id="467" r:id="rId44"/>
    <p:sldId id="468" r:id="rId45"/>
    <p:sldId id="469" r:id="rId46"/>
    <p:sldId id="470" r:id="rId47"/>
    <p:sldId id="471" r:id="rId48"/>
    <p:sldId id="472" r:id="rId49"/>
    <p:sldId id="473" r:id="rId50"/>
    <p:sldId id="474" r:id="rId51"/>
    <p:sldId id="475" r:id="rId52"/>
    <p:sldId id="476" r:id="rId53"/>
    <p:sldId id="477" r:id="rId54"/>
    <p:sldId id="478" r:id="rId55"/>
    <p:sldId id="479" r:id="rId56"/>
    <p:sldId id="480" r:id="rId57"/>
    <p:sldId id="481" r:id="rId58"/>
    <p:sldId id="482" r:id="rId59"/>
    <p:sldId id="483" r:id="rId60"/>
    <p:sldId id="484" r:id="rId61"/>
    <p:sldId id="485" r:id="rId62"/>
    <p:sldId id="486" r:id="rId63"/>
    <p:sldId id="487" r:id="rId64"/>
    <p:sldId id="488" r:id="rId65"/>
    <p:sldId id="489" r:id="rId66"/>
    <p:sldId id="490" r:id="rId67"/>
    <p:sldId id="491" r:id="rId68"/>
    <p:sldId id="492" r:id="rId69"/>
    <p:sldId id="493" r:id="rId70"/>
    <p:sldId id="494" r:id="rId71"/>
    <p:sldId id="495" r:id="rId72"/>
    <p:sldId id="496" r:id="rId73"/>
    <p:sldId id="497" r:id="rId74"/>
    <p:sldId id="498" r:id="rId75"/>
    <p:sldId id="499" r:id="rId76"/>
    <p:sldId id="500" r:id="rId77"/>
    <p:sldId id="501" r:id="rId78"/>
    <p:sldId id="502" r:id="rId79"/>
    <p:sldId id="503" r:id="rId80"/>
    <p:sldId id="504" r:id="rId81"/>
    <p:sldId id="505" r:id="rId82"/>
    <p:sldId id="506" r:id="rId83"/>
    <p:sldId id="507" r:id="rId84"/>
    <p:sldId id="508" r:id="rId85"/>
    <p:sldId id="509" r:id="rId86"/>
    <p:sldId id="440" r:id="rId87"/>
    <p:sldId id="510" r:id="rId88"/>
    <p:sldId id="512" r:id="rId89"/>
    <p:sldId id="513" r:id="rId90"/>
    <p:sldId id="514" r:id="rId91"/>
    <p:sldId id="515" r:id="rId92"/>
    <p:sldId id="516" r:id="rId93"/>
    <p:sldId id="517" r:id="rId94"/>
    <p:sldId id="518" r:id="rId95"/>
    <p:sldId id="519" r:id="rId96"/>
    <p:sldId id="520" r:id="rId97"/>
    <p:sldId id="521" r:id="rId98"/>
    <p:sldId id="523" r:id="rId99"/>
    <p:sldId id="522" r:id="rId100"/>
    <p:sldId id="524" r:id="rId101"/>
    <p:sldId id="525" r:id="rId102"/>
    <p:sldId id="526" r:id="rId103"/>
    <p:sldId id="527" r:id="rId104"/>
    <p:sldId id="528" r:id="rId105"/>
    <p:sldId id="529" r:id="rId106"/>
    <p:sldId id="530" r:id="rId107"/>
    <p:sldId id="531" r:id="rId108"/>
    <p:sldId id="532" r:id="rId109"/>
    <p:sldId id="533" r:id="rId110"/>
    <p:sldId id="534" r:id="rId111"/>
    <p:sldId id="535" r:id="rId112"/>
    <p:sldId id="536" r:id="rId113"/>
    <p:sldId id="537" r:id="rId114"/>
    <p:sldId id="538" r:id="rId115"/>
    <p:sldId id="539" r:id="rId116"/>
    <p:sldId id="540" r:id="rId117"/>
    <p:sldId id="541" r:id="rId118"/>
    <p:sldId id="542" r:id="rId119"/>
    <p:sldId id="543" r:id="rId120"/>
    <p:sldId id="544" r:id="rId121"/>
    <p:sldId id="545" r:id="rId122"/>
    <p:sldId id="546" r:id="rId123"/>
    <p:sldId id="547" r:id="rId124"/>
    <p:sldId id="548" r:id="rId125"/>
    <p:sldId id="549" r:id="rId126"/>
    <p:sldId id="550" r:id="rId127"/>
    <p:sldId id="551" r:id="rId128"/>
    <p:sldId id="552" r:id="rId129"/>
    <p:sldId id="553" r:id="rId130"/>
    <p:sldId id="554" r:id="rId131"/>
    <p:sldId id="555" r:id="rId132"/>
    <p:sldId id="557" r:id="rId133"/>
    <p:sldId id="558" r:id="rId134"/>
    <p:sldId id="559" r:id="rId135"/>
    <p:sldId id="556" r:id="rId136"/>
    <p:sldId id="560" r:id="rId137"/>
    <p:sldId id="561" r:id="rId138"/>
    <p:sldId id="562" r:id="rId139"/>
    <p:sldId id="563" r:id="rId140"/>
    <p:sldId id="564" r:id="rId141"/>
    <p:sldId id="566" r:id="rId142"/>
    <p:sldId id="567" r:id="rId143"/>
    <p:sldId id="568" r:id="rId144"/>
    <p:sldId id="569" r:id="rId145"/>
    <p:sldId id="570" r:id="rId146"/>
    <p:sldId id="571" r:id="rId147"/>
    <p:sldId id="572" r:id="rId148"/>
    <p:sldId id="573" r:id="rId149"/>
    <p:sldId id="574" r:id="rId150"/>
    <p:sldId id="575" r:id="rId151"/>
    <p:sldId id="576" r:id="rId152"/>
    <p:sldId id="577" r:id="rId153"/>
    <p:sldId id="578" r:id="rId154"/>
    <p:sldId id="579" r:id="rId155"/>
    <p:sldId id="580" r:id="rId156"/>
    <p:sldId id="581" r:id="rId157"/>
    <p:sldId id="582" r:id="rId158"/>
    <p:sldId id="583" r:id="rId159"/>
    <p:sldId id="584" r:id="rId160"/>
    <p:sldId id="565" r:id="rId161"/>
    <p:sldId id="585" r:id="rId162"/>
    <p:sldId id="586" r:id="rId163"/>
    <p:sldId id="587" r:id="rId164"/>
    <p:sldId id="588" r:id="rId165"/>
    <p:sldId id="589" r:id="rId166"/>
    <p:sldId id="590" r:id="rId167"/>
    <p:sldId id="591" r:id="rId168"/>
    <p:sldId id="592" r:id="rId169"/>
    <p:sldId id="593" r:id="rId170"/>
    <p:sldId id="594" r:id="rId171"/>
    <p:sldId id="595" r:id="rId172"/>
    <p:sldId id="596" r:id="rId173"/>
    <p:sldId id="597" r:id="rId174"/>
    <p:sldId id="598" r:id="rId175"/>
    <p:sldId id="599" r:id="rId176"/>
    <p:sldId id="600" r:id="rId177"/>
    <p:sldId id="601" r:id="rId178"/>
    <p:sldId id="602" r:id="rId179"/>
    <p:sldId id="603" r:id="rId180"/>
    <p:sldId id="604" r:id="rId181"/>
    <p:sldId id="388" r:id="rId182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328" y="56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viewProps" Target="viewProps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6018500" y="4994012"/>
            <a:ext cx="260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표준 입출력 함수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0C0CB-1EFA-4FD5-B71C-A73FF01AC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/179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/179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/179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/179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9" r:id="rId4"/>
    <p:sldLayoutId id="2147483680" r:id="rId5"/>
    <p:sldLayoutId id="2147483678" r:id="rId6"/>
    <p:sldLayoutId id="2147483663" r:id="rId7"/>
    <p:sldLayoutId id="2147483665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배열과 함수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05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736304"/>
          </a:xfrm>
        </p:spPr>
        <p:txBody>
          <a:bodyPr/>
          <a:lstStyle/>
          <a:p>
            <a:r>
              <a:rPr lang="ko-KR" altLang="en-US" dirty="0"/>
              <a:t>다차원 배열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열</a:t>
            </a:r>
            <a:r>
              <a:rPr lang="en-US" altLang="ko-KR" dirty="0"/>
              <a:t>]</a:t>
            </a:r>
            <a:r>
              <a:rPr lang="ko-KR" altLang="en-US" dirty="0"/>
              <a:t>의 속성을 가지는 배열로 한 사람이 아닌 두 사람 이상의 복수 과목에 대한 성적처리를 수행할 때 사용하며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 배열을 사용하는 것이 일반 변수를 개별 선언하는 방법보다 프로그램을 훨씬 더 효율적으로 코딩하고 관리할 수 있음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en-US" altLang="ko-KR" dirty="0"/>
              <a:t>3</a:t>
            </a:r>
            <a:r>
              <a:rPr lang="ko-KR" altLang="en-US" dirty="0"/>
              <a:t>과목 점수에 대한 성적을 처리할 때 </a:t>
            </a:r>
            <a:r>
              <a:rPr lang="en-US" altLang="ko-KR" dirty="0"/>
              <a:t>2</a:t>
            </a:r>
            <a:r>
              <a:rPr lang="ko-KR" altLang="en-US" dirty="0"/>
              <a:t>차원 배열을 사용하면 다음과 같이 인덱스가 부여됨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708549-FF47-4559-8B2E-7B59F890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9" y="3356992"/>
            <a:ext cx="4680520" cy="28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980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11D132-7D2C-41A6-838C-04B6369C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32656"/>
            <a:ext cx="7817652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65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B520E6F-B760-4328-9F04-33E55A54B7D3}"/>
              </a:ext>
            </a:extLst>
          </p:cNvPr>
          <p:cNvGrpSpPr/>
          <p:nvPr/>
        </p:nvGrpSpPr>
        <p:grpSpPr>
          <a:xfrm>
            <a:off x="539552" y="764704"/>
            <a:ext cx="5760640" cy="2901884"/>
            <a:chOff x="539552" y="764704"/>
            <a:chExt cx="5760640" cy="2901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0CDD584-E611-40C5-B143-B5D88D57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326" y="764704"/>
              <a:ext cx="4856770" cy="38596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9CE9D9A-BF2F-43C0-8F11-4E635C78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222680"/>
              <a:ext cx="5760640" cy="244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1532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72208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 err="1">
                <a:solidFill>
                  <a:srgbClr val="FF0066"/>
                </a:solidFill>
              </a:rPr>
              <a:t>역슬래시</a:t>
            </a:r>
            <a:r>
              <a:rPr lang="ko-KR" altLang="en-US" b="1" dirty="0">
                <a:solidFill>
                  <a:srgbClr val="FF0066"/>
                </a:solidFill>
              </a:rPr>
              <a:t> 삽입과 제거 함수 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addslashes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문자열에 포함되어 있는 따옴표 앞에 </a:t>
            </a:r>
            <a:r>
              <a:rPr lang="ko-KR" altLang="en-US" dirty="0" err="1"/>
              <a:t>역슬래시</a:t>
            </a:r>
            <a:r>
              <a:rPr lang="en-US" altLang="ko-KR" dirty="0"/>
              <a:t>(</a:t>
            </a:r>
            <a:r>
              <a:rPr lang="ko-KR" altLang="en-US" dirty="0"/>
              <a:t>＼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\ </a:t>
            </a:r>
            <a:r>
              <a:rPr lang="ko-KR" altLang="en-US" dirty="0"/>
              <a:t>표시를 삽입할 때 사용하는 함수</a:t>
            </a:r>
            <a:endParaRPr lang="en-US" altLang="ko-KR" dirty="0"/>
          </a:p>
          <a:p>
            <a:pPr lvl="2"/>
            <a:r>
              <a:rPr lang="en-US" altLang="ko-KR" dirty="0" err="1"/>
              <a:t>stripslashes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문자열 따옴표 앞에 있는 </a:t>
            </a:r>
            <a:r>
              <a:rPr lang="ko-KR" altLang="en-US" dirty="0" err="1"/>
              <a:t>역슬래시</a:t>
            </a:r>
            <a:r>
              <a:rPr lang="en-US" altLang="ko-KR" dirty="0"/>
              <a:t>(</a:t>
            </a:r>
            <a:r>
              <a:rPr lang="ko-KR" altLang="en-US" dirty="0"/>
              <a:t>＼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\ </a:t>
            </a:r>
            <a:r>
              <a:rPr lang="ko-KR" altLang="en-US" dirty="0"/>
              <a:t>표시를 제거할 때 사용하는 함수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A7541-2D95-4E54-87B4-3B494C759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7740352" cy="9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959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9E11155-B494-4EB2-ACD2-7E5EB25B504F}"/>
              </a:ext>
            </a:extLst>
          </p:cNvPr>
          <p:cNvGrpSpPr/>
          <p:nvPr/>
        </p:nvGrpSpPr>
        <p:grpSpPr>
          <a:xfrm>
            <a:off x="701824" y="548680"/>
            <a:ext cx="7740352" cy="5921138"/>
            <a:chOff x="0" y="0"/>
            <a:chExt cx="9144000" cy="699488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546DEF4-8A03-4A7A-982A-16797F2E1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48409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52B56F8-4E74-4B74-BD08-41FCE011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25144"/>
              <a:ext cx="9097200" cy="2269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288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340E70-10B4-49CD-87A9-87C60FE6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5472608" cy="306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49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032448"/>
          </a:xfrm>
        </p:spPr>
        <p:txBody>
          <a:bodyPr/>
          <a:lstStyle/>
          <a:p>
            <a:r>
              <a:rPr lang="ko-KR" altLang="en-US" dirty="0"/>
              <a:t>날짜와 시간 관련 함수</a:t>
            </a:r>
            <a:endParaRPr lang="en-US" altLang="ko-KR" dirty="0"/>
          </a:p>
          <a:p>
            <a:pPr lvl="1"/>
            <a:r>
              <a:rPr lang="ko-KR" altLang="en-US" dirty="0"/>
              <a:t>날짜와 시간 정보를 출력할 때 사용하는 함수</a:t>
            </a:r>
            <a:endParaRPr lang="en-US" altLang="ko-KR" dirty="0"/>
          </a:p>
          <a:p>
            <a:pPr lvl="1"/>
            <a:r>
              <a:rPr lang="ko-KR" altLang="en-US" dirty="0"/>
              <a:t>함수의 종류</a:t>
            </a:r>
            <a:endParaRPr lang="en-US" altLang="ko-KR" dirty="0"/>
          </a:p>
          <a:p>
            <a:pPr lvl="2"/>
            <a:r>
              <a:rPr lang="ko-KR" altLang="en-US" dirty="0"/>
              <a:t>시간을 계산해 주는 함수</a:t>
            </a:r>
            <a:endParaRPr lang="en-US" altLang="ko-KR" dirty="0"/>
          </a:p>
          <a:p>
            <a:pPr lvl="2"/>
            <a:r>
              <a:rPr lang="ko-KR" altLang="en-US" dirty="0"/>
              <a:t>마이크로 초를 계산하는 함수</a:t>
            </a:r>
            <a:endParaRPr lang="en-US" altLang="ko-KR" dirty="0"/>
          </a:p>
          <a:p>
            <a:pPr lvl="2"/>
            <a:r>
              <a:rPr lang="ko-KR" altLang="en-US" dirty="0"/>
              <a:t>날짜의 유효성을 검사하는 함수 등이 존재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날짜와 시간정보 출력 함수 </a:t>
            </a:r>
            <a:r>
              <a:rPr lang="en-US" altLang="ko-KR" dirty="0"/>
              <a:t>: date()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en-US" altLang="ko-KR" dirty="0"/>
              <a:t>date( ) </a:t>
            </a:r>
            <a:r>
              <a:rPr lang="ko-KR" altLang="en-US" dirty="0"/>
              <a:t>함수는 날짜와 시간을 형식화된 문자열로 출력</a:t>
            </a:r>
            <a:endParaRPr lang="en-US" altLang="ko-KR" dirty="0"/>
          </a:p>
          <a:p>
            <a:pPr lvl="2"/>
            <a:r>
              <a:rPr lang="en-US" altLang="ko-KR" dirty="0"/>
              <a:t>data(“Y”)</a:t>
            </a:r>
            <a:r>
              <a:rPr lang="ko-KR" altLang="en-US" dirty="0"/>
              <a:t>로 선언하게 되면 올해가 몇 연도인지를 네 자리로 표현</a:t>
            </a:r>
            <a:endParaRPr lang="en-US" altLang="ko-KR" dirty="0"/>
          </a:p>
          <a:p>
            <a:pPr lvl="2"/>
            <a:r>
              <a:rPr lang="ko-KR" altLang="en-US" dirty="0"/>
              <a:t>날짜와 시간함수의 출력 형식은 다음 표를 참조</a:t>
            </a:r>
          </a:p>
        </p:txBody>
      </p:sp>
    </p:spTree>
    <p:extLst>
      <p:ext uri="{BB962C8B-B14F-4D97-AF65-F5344CB8AC3E}">
        <p14:creationId xmlns:p14="http://schemas.microsoft.com/office/powerpoint/2010/main" val="38276416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FFFA77-7468-4F80-91F4-06C048B80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58" y="692696"/>
            <a:ext cx="7713884" cy="56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61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93C91D-563B-4F04-8C8F-DEA1B0D281FE}"/>
              </a:ext>
            </a:extLst>
          </p:cNvPr>
          <p:cNvGrpSpPr/>
          <p:nvPr/>
        </p:nvGrpSpPr>
        <p:grpSpPr>
          <a:xfrm>
            <a:off x="557808" y="548680"/>
            <a:ext cx="8028384" cy="5504303"/>
            <a:chOff x="0" y="23394"/>
            <a:chExt cx="9144000" cy="62691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B844542-3A47-4D02-BBF1-F2BEE85E4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394"/>
              <a:ext cx="9144000" cy="520434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35F234-A82D-4114-8299-8DCC1C7F6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9" y="5200525"/>
              <a:ext cx="9127671" cy="1092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62800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B44472-5803-497A-8F33-5A5DACFB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836712"/>
            <a:ext cx="8028384" cy="376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61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B8E1A7-E893-4137-9A62-64D6C93E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4704"/>
            <a:ext cx="5616624" cy="34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6E22E6E-065E-4BFA-A2C4-5AF47301F4F7}"/>
              </a:ext>
            </a:extLst>
          </p:cNvPr>
          <p:cNvGrpSpPr/>
          <p:nvPr/>
        </p:nvGrpSpPr>
        <p:grpSpPr>
          <a:xfrm>
            <a:off x="341784" y="542882"/>
            <a:ext cx="8460432" cy="5772236"/>
            <a:chOff x="0" y="188640"/>
            <a:chExt cx="9144000" cy="623860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270BFD0-7BFF-4A5F-8CA2-443D98D5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449003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BCE90F1-4E40-4DA4-8EBC-6F7DFBF53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52" y="4678673"/>
              <a:ext cx="9025200" cy="174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444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728192"/>
          </a:xfrm>
        </p:spPr>
        <p:txBody>
          <a:bodyPr/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시간을 계산해 주는 함수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dirty="0">
                <a:solidFill>
                  <a:srgbClr val="FF0000"/>
                </a:solidFill>
              </a:rPr>
              <a:t>1970</a:t>
            </a:r>
            <a:r>
              <a:rPr lang="ko-KR" altLang="en-US" dirty="0">
                <a:solidFill>
                  <a:srgbClr val="FF0000"/>
                </a:solidFill>
              </a:rPr>
              <a:t>년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일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시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분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초를 기준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time(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시간을 계산할 때 인수를 설정할 수 없는 함수</a:t>
            </a:r>
            <a:endParaRPr lang="en-US" altLang="ko-KR" dirty="0"/>
          </a:p>
          <a:p>
            <a:pPr lvl="2"/>
            <a:r>
              <a:rPr lang="en-US" altLang="ko-KR" dirty="0" err="1"/>
              <a:t>mktime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시간을 계산할 때 인수를 설정할 수 있는 함수</a:t>
            </a:r>
            <a:endParaRPr lang="en-US" altLang="ko-KR" dirty="0"/>
          </a:p>
          <a:p>
            <a:pPr lvl="2"/>
            <a:r>
              <a:rPr lang="ko-KR" altLang="en-US" dirty="0"/>
              <a:t>현재까지의 시간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time( 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en-US" altLang="ko-KR" dirty="0" err="1"/>
              <a:t>mktime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A762B-316D-4379-B328-F6771DBD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5"/>
            <a:ext cx="7776864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07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79E42B9-46DB-4B06-8DC4-620126E6387D}"/>
              </a:ext>
            </a:extLst>
          </p:cNvPr>
          <p:cNvGrpSpPr/>
          <p:nvPr/>
        </p:nvGrpSpPr>
        <p:grpSpPr>
          <a:xfrm>
            <a:off x="449796" y="332656"/>
            <a:ext cx="8244408" cy="6235148"/>
            <a:chOff x="0" y="332656"/>
            <a:chExt cx="9144000" cy="69154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F8A7837-2E68-4449-9ACD-AEAFC1E1E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136792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C762C46-8968-42C6-A30A-608E19F6C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72816"/>
              <a:ext cx="9144000" cy="547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3955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91E7F6-BE15-4D3F-B826-078C4000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620688"/>
            <a:ext cx="5904656" cy="332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580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80AD82-E2A8-49E7-B901-5021430DFF42}"/>
              </a:ext>
            </a:extLst>
          </p:cNvPr>
          <p:cNvGrpSpPr/>
          <p:nvPr/>
        </p:nvGrpSpPr>
        <p:grpSpPr>
          <a:xfrm>
            <a:off x="377788" y="476672"/>
            <a:ext cx="8388424" cy="5672752"/>
            <a:chOff x="0" y="116632"/>
            <a:chExt cx="9144000" cy="618371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1B37C1-3B8D-46CB-8B59-99A6272C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150274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C0DB8CD-B0D5-4E0D-AC63-3F534B6D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00808"/>
              <a:ext cx="9144000" cy="4599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0653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FAF0C2-3093-49A8-9E4B-034AC3AE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908720"/>
            <a:ext cx="8388424" cy="18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16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158167-6A04-4967-A135-16C9E5A1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692697"/>
            <a:ext cx="5832648" cy="33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167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728192"/>
          </a:xfrm>
        </p:spPr>
        <p:txBody>
          <a:bodyPr/>
          <a:lstStyle/>
          <a:p>
            <a:pPr lvl="1"/>
            <a:r>
              <a:rPr lang="ko-KR" altLang="en-US" b="1" dirty="0" err="1">
                <a:solidFill>
                  <a:srgbClr val="FF0000"/>
                </a:solidFill>
              </a:rPr>
              <a:t>마이크로초를</a:t>
            </a:r>
            <a:r>
              <a:rPr lang="ko-KR" altLang="en-US" b="1" dirty="0">
                <a:solidFill>
                  <a:srgbClr val="FF0000"/>
                </a:solidFill>
              </a:rPr>
              <a:t> 계산하는 함수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microtime</a:t>
            </a:r>
            <a:r>
              <a:rPr lang="en-US" altLang="ko-KR" dirty="0">
                <a:solidFill>
                  <a:srgbClr val="FF0000"/>
                </a:solidFill>
              </a:rPr>
              <a:t>( ) 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err="1"/>
              <a:t>micortime</a:t>
            </a:r>
            <a:r>
              <a:rPr lang="en-US" altLang="ko-KR" dirty="0"/>
              <a:t>( ) </a:t>
            </a:r>
            <a:r>
              <a:rPr lang="ko-KR" altLang="en-US" dirty="0"/>
              <a:t>함수는 프로그램 명령을 실행할 때 걸린 수행시간을 마이크로 초 단위로 계산해 주는 함수</a:t>
            </a:r>
            <a:endParaRPr lang="en-US" altLang="ko-KR" dirty="0"/>
          </a:p>
          <a:p>
            <a:pPr lvl="2"/>
            <a:r>
              <a:rPr lang="ko-KR" altLang="en-US" dirty="0"/>
              <a:t>이 함수를 사용하게 되면 순식간에 처리되는 아주 짧은 수행시간도 계산하여 출력할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47703-E7B5-4D54-8916-704FEC2F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3" y="2304086"/>
            <a:ext cx="7848872" cy="7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832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977D4E-DF3F-436E-9957-8F70745C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" y="548680"/>
            <a:ext cx="8655367" cy="564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879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AC3EE9-6277-4E19-9367-0844FDD7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21" y="836712"/>
            <a:ext cx="8610062" cy="19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051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519C9C-A5BF-430C-9DF5-87629490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2696"/>
            <a:ext cx="5616624" cy="34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5B0983-7D96-44AC-8001-9610F654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98" y="647288"/>
            <a:ext cx="8350513" cy="56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992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736304"/>
          </a:xfrm>
        </p:spPr>
        <p:txBody>
          <a:bodyPr/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날짜의 유효성을 검사하는 함수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checkdate</a:t>
            </a:r>
            <a:r>
              <a:rPr lang="en-US" altLang="ko-KR" dirty="0">
                <a:solidFill>
                  <a:srgbClr val="FF0000"/>
                </a:solidFill>
              </a:rPr>
              <a:t>( ) 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err="1"/>
              <a:t>checkdate</a:t>
            </a:r>
            <a:r>
              <a:rPr lang="en-US" altLang="ko-KR" dirty="0"/>
              <a:t>( ) </a:t>
            </a:r>
            <a:r>
              <a:rPr lang="ko-KR" altLang="en-US" dirty="0"/>
              <a:t>함수는 날짜의 형식이 제대로 입력되었는지에 대해 유효성을 검사하는 함수</a:t>
            </a:r>
            <a:endParaRPr lang="en-US" altLang="ko-KR" dirty="0"/>
          </a:p>
          <a:p>
            <a:pPr lvl="2"/>
            <a:r>
              <a:rPr lang="ko-KR" altLang="en-US" dirty="0"/>
              <a:t>인수에 입력한 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연도의 형식이 올바르면 참</a:t>
            </a:r>
            <a:r>
              <a:rPr lang="en-US" altLang="ko-KR" dirty="0"/>
              <a:t>(True), </a:t>
            </a:r>
            <a:r>
              <a:rPr lang="ko-KR" altLang="en-US" dirty="0"/>
              <a:t>잘못된 형식이면 거짓</a:t>
            </a:r>
            <a:r>
              <a:rPr lang="en-US" altLang="ko-KR" dirty="0"/>
              <a:t>(False)</a:t>
            </a:r>
            <a:r>
              <a:rPr lang="ko-KR" altLang="en-US" dirty="0"/>
              <a:t>의 값을 출력</a:t>
            </a:r>
            <a:endParaRPr lang="en-US" altLang="ko-KR" dirty="0"/>
          </a:p>
          <a:p>
            <a:pPr lvl="2"/>
            <a:r>
              <a:rPr lang="ko-KR" altLang="en-US" dirty="0"/>
              <a:t>연도는 </a:t>
            </a:r>
            <a:r>
              <a:rPr lang="en-US" altLang="ko-KR" dirty="0"/>
              <a:t>0~32767, </a:t>
            </a:r>
            <a:r>
              <a:rPr lang="ko-KR" altLang="en-US" dirty="0"/>
              <a:t>월은 </a:t>
            </a:r>
            <a:r>
              <a:rPr lang="en-US" altLang="ko-KR" dirty="0"/>
              <a:t>1~12, </a:t>
            </a:r>
            <a:r>
              <a:rPr lang="ko-KR" altLang="en-US" dirty="0"/>
              <a:t>일은 선택한 월의 가능일자로 체크함</a:t>
            </a:r>
            <a:endParaRPr lang="en-US" altLang="ko-KR" dirty="0"/>
          </a:p>
          <a:p>
            <a:pPr lvl="2"/>
            <a:r>
              <a:rPr lang="ko-KR" altLang="en-US" dirty="0"/>
              <a:t>다음 예제를 통해 날짜의 유효성을 검사하는 함수를 사용하는 방법에 대해 살펴보도록 함</a:t>
            </a:r>
          </a:p>
        </p:txBody>
      </p:sp>
    </p:spTree>
    <p:extLst>
      <p:ext uri="{BB962C8B-B14F-4D97-AF65-F5344CB8AC3E}">
        <p14:creationId xmlns:p14="http://schemas.microsoft.com/office/powerpoint/2010/main" val="13571053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C49DE8-177A-4F6E-AA67-A91107081DDD}"/>
              </a:ext>
            </a:extLst>
          </p:cNvPr>
          <p:cNvGrpSpPr/>
          <p:nvPr/>
        </p:nvGrpSpPr>
        <p:grpSpPr>
          <a:xfrm>
            <a:off x="345924" y="626540"/>
            <a:ext cx="8452151" cy="5178724"/>
            <a:chOff x="152297" y="250090"/>
            <a:chExt cx="9028215" cy="55316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43FC952-DC32-4264-917D-DD20BEE2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250090"/>
              <a:ext cx="8964488" cy="306868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1AE5BE-693A-4041-8E6F-2F182FCA8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297" y="3231684"/>
              <a:ext cx="9028215" cy="2550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9701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DA3349-D1F8-4089-91DA-8E2375F7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4" y="836712"/>
            <a:ext cx="8452151" cy="22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328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0D8647-7DA2-4543-A006-2FA962E1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04664"/>
            <a:ext cx="7953703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608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176464"/>
          </a:xfrm>
        </p:spPr>
        <p:txBody>
          <a:bodyPr/>
          <a:lstStyle/>
          <a:p>
            <a:r>
              <a:rPr lang="ko-KR" altLang="en-US" dirty="0"/>
              <a:t>변수 관련 함수</a:t>
            </a:r>
            <a:endParaRPr lang="en-US" altLang="ko-KR" dirty="0"/>
          </a:p>
          <a:p>
            <a:pPr lvl="1"/>
            <a:r>
              <a:rPr lang="en-US" altLang="ko-KR" dirty="0"/>
              <a:t>PHP</a:t>
            </a:r>
            <a:r>
              <a:rPr lang="ko-KR" altLang="en-US" dirty="0"/>
              <a:t>에서 변수를 선언할 때 데이터 타입을 따로 지정하지 않으므로</a:t>
            </a:r>
            <a:endParaRPr lang="en-US" altLang="ko-KR" dirty="0"/>
          </a:p>
          <a:p>
            <a:pPr lvl="1"/>
            <a:r>
              <a:rPr lang="ko-KR" altLang="en-US" dirty="0"/>
              <a:t>기존에 선언된 변수의 값에 대한 종류가 무엇인지를 알고 싶거나 지정한 데이터 타입으로 변수의 값을 변환하고자 할 때 사용하는 함수</a:t>
            </a:r>
            <a:endParaRPr lang="en-US" altLang="ko-KR" dirty="0"/>
          </a:p>
          <a:p>
            <a:pPr lvl="1"/>
            <a:r>
              <a:rPr lang="ko-KR" altLang="en-US" dirty="0"/>
              <a:t>변수 관련 함수는 지정된 변수의 종류를 반환하고 변수의 데이터 타입을 변경할 수도 있음</a:t>
            </a:r>
            <a:endParaRPr lang="en-US" altLang="ko-KR" dirty="0"/>
          </a:p>
          <a:p>
            <a:pPr lvl="1"/>
            <a:r>
              <a:rPr lang="ko-KR" altLang="en-US" dirty="0"/>
              <a:t>변수의 데이터 타입이 맞으면 </a:t>
            </a:r>
            <a:r>
              <a:rPr lang="en-US" altLang="ko-KR" dirty="0"/>
              <a:t>1</a:t>
            </a:r>
            <a:r>
              <a:rPr lang="ko-KR" altLang="en-US" dirty="0"/>
              <a:t>의 값을 반환하며 변수 관련 함수의 종류는 다음 표를 참조</a:t>
            </a:r>
          </a:p>
        </p:txBody>
      </p:sp>
    </p:spTree>
    <p:extLst>
      <p:ext uri="{BB962C8B-B14F-4D97-AF65-F5344CB8AC3E}">
        <p14:creationId xmlns:p14="http://schemas.microsoft.com/office/powerpoint/2010/main" val="24083795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5EF311-C4D9-4DB6-BD54-0C690297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40668"/>
            <a:ext cx="7920880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19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291C8A-484D-409A-A24C-10AE5161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548680"/>
            <a:ext cx="8532440" cy="58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573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27F4B9-B47E-4843-85A2-03C4ADBD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2696"/>
            <a:ext cx="5904656" cy="34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99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304256"/>
          </a:xfrm>
        </p:spPr>
        <p:txBody>
          <a:bodyPr/>
          <a:lstStyle/>
          <a:p>
            <a:r>
              <a:rPr lang="ko-KR" altLang="en-US" dirty="0"/>
              <a:t>수학 관련 함수</a:t>
            </a:r>
            <a:endParaRPr lang="en-US" altLang="ko-KR" dirty="0"/>
          </a:p>
          <a:p>
            <a:pPr lvl="1"/>
            <a:r>
              <a:rPr lang="ko-KR" altLang="en-US" dirty="0"/>
              <a:t>세 자리마다 특별한 기호를 표시할 수 있는 함수</a:t>
            </a:r>
            <a:endParaRPr lang="en-US" altLang="ko-KR" dirty="0"/>
          </a:p>
          <a:p>
            <a:pPr lvl="1"/>
            <a:r>
              <a:rPr lang="ko-KR" altLang="en-US" dirty="0"/>
              <a:t>절대값으로 반환해 주는 함수</a:t>
            </a:r>
            <a:endParaRPr lang="en-US" altLang="ko-KR" dirty="0"/>
          </a:p>
          <a:p>
            <a:pPr lvl="1"/>
            <a:r>
              <a:rPr lang="ko-KR" altLang="en-US" dirty="0"/>
              <a:t>소수점 </a:t>
            </a:r>
            <a:r>
              <a:rPr lang="ko-KR" altLang="en-US" dirty="0" err="1"/>
              <a:t>자리수를</a:t>
            </a:r>
            <a:r>
              <a:rPr lang="ko-KR" altLang="en-US" dirty="0"/>
              <a:t> 처리</a:t>
            </a:r>
            <a:r>
              <a:rPr lang="en-US" altLang="ko-KR" dirty="0"/>
              <a:t>(</a:t>
            </a:r>
            <a:r>
              <a:rPr lang="ko-KR" altLang="en-US" dirty="0"/>
              <a:t>올림</a:t>
            </a:r>
            <a:r>
              <a:rPr lang="en-US" altLang="ko-KR" dirty="0"/>
              <a:t>, </a:t>
            </a:r>
            <a:r>
              <a:rPr lang="ko-KR" altLang="en-US" dirty="0"/>
              <a:t>버림</a:t>
            </a:r>
            <a:r>
              <a:rPr lang="en-US" altLang="ko-KR" dirty="0"/>
              <a:t>, </a:t>
            </a:r>
            <a:r>
              <a:rPr lang="ko-KR" altLang="en-US" dirty="0"/>
              <a:t>반올림</a:t>
            </a:r>
            <a:r>
              <a:rPr lang="en-US" altLang="ko-KR" dirty="0"/>
              <a:t>)</a:t>
            </a:r>
            <a:r>
              <a:rPr lang="ko-KR" altLang="en-US" dirty="0"/>
              <a:t>해 주는 함수</a:t>
            </a:r>
            <a:endParaRPr lang="en-US" altLang="ko-KR" dirty="0"/>
          </a:p>
          <a:p>
            <a:pPr lvl="1"/>
            <a:r>
              <a:rPr lang="ko-KR" altLang="en-US" dirty="0" err="1"/>
              <a:t>지수승</a:t>
            </a:r>
            <a:r>
              <a:rPr lang="ko-KR" altLang="en-US" dirty="0"/>
              <a:t> 함수</a:t>
            </a:r>
            <a:r>
              <a:rPr lang="en-US" altLang="ko-KR" dirty="0"/>
              <a:t>, </a:t>
            </a:r>
            <a:r>
              <a:rPr lang="ko-KR" altLang="en-US" dirty="0"/>
              <a:t>제곱근 함수</a:t>
            </a:r>
            <a:r>
              <a:rPr lang="en-US" altLang="ko-KR" dirty="0"/>
              <a:t>, </a:t>
            </a:r>
            <a:r>
              <a:rPr lang="ko-KR" altLang="en-US" dirty="0"/>
              <a:t>로그 계산 함수 등</a:t>
            </a:r>
            <a:endParaRPr lang="en-US" altLang="ko-KR" dirty="0"/>
          </a:p>
          <a:p>
            <a:pPr lvl="1"/>
            <a:r>
              <a:rPr lang="en-US" altLang="ko-KR" dirty="0"/>
              <a:t>PHP</a:t>
            </a:r>
            <a:r>
              <a:rPr lang="ko-KR" altLang="en-US" dirty="0"/>
              <a:t>에서 제공하는 수학 관련 함수는 다음 표를 참조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0079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7D6673D-0A51-473B-9111-660BE50EAEDC}"/>
              </a:ext>
            </a:extLst>
          </p:cNvPr>
          <p:cNvGrpSpPr/>
          <p:nvPr/>
        </p:nvGrpSpPr>
        <p:grpSpPr>
          <a:xfrm>
            <a:off x="467544" y="548680"/>
            <a:ext cx="8280920" cy="5874388"/>
            <a:chOff x="0" y="116632"/>
            <a:chExt cx="9190382" cy="710709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5997C7-D219-4EE1-9BCB-9F7A65AD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468946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08F5C4-F835-4508-BCB6-98C97D67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82" y="4647693"/>
              <a:ext cx="9144000" cy="257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457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72718C-1D0E-4C88-AB7F-04A663F9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98" y="647288"/>
            <a:ext cx="8350513" cy="20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32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304256"/>
          </a:xfrm>
        </p:spPr>
        <p:txBody>
          <a:bodyPr/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세 자리마다 특별한 기호 표시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number_format</a:t>
            </a:r>
            <a:r>
              <a:rPr lang="en-US" altLang="ko-KR" dirty="0">
                <a:solidFill>
                  <a:srgbClr val="FF0000"/>
                </a:solidFill>
              </a:rPr>
              <a:t>( ) 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금액을 표시할 때 세 자리마다 콤마를 표시하거나 </a:t>
            </a:r>
            <a:endParaRPr lang="en-US" altLang="ko-KR" dirty="0"/>
          </a:p>
          <a:p>
            <a:pPr lvl="2"/>
            <a:r>
              <a:rPr lang="ko-KR" altLang="en-US" dirty="0"/>
              <a:t>실수 값에 대해 천 단위마다 기호를 표시해 줄 때 사용</a:t>
            </a:r>
            <a:endParaRPr lang="en-US" altLang="ko-KR" dirty="0"/>
          </a:p>
          <a:p>
            <a:pPr lvl="2"/>
            <a:r>
              <a:rPr lang="ko-KR" altLang="en-US" dirty="0"/>
              <a:t>소수점 자리는 삭제되지만 소수점 자리와 소수점 자리 문자로 표시할 문자를 인수로 입력하여 소수점 자리를 지정할 수도 있음</a:t>
            </a:r>
            <a:endParaRPr lang="en-US" altLang="ko-KR" dirty="0"/>
          </a:p>
          <a:p>
            <a:pPr lvl="2"/>
            <a:r>
              <a:rPr lang="ko-KR" altLang="en-US" dirty="0"/>
              <a:t>소수점 자리는 반올림으로 표시되며 사용형식은 다음과 같음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9AA6E-8829-47A3-B455-FFD3D4DC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8" y="2715862"/>
            <a:ext cx="7776864" cy="6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119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13F0C9F-A2B7-4B03-8DFE-3E51F3212F7C}"/>
              </a:ext>
            </a:extLst>
          </p:cNvPr>
          <p:cNvGrpSpPr/>
          <p:nvPr/>
        </p:nvGrpSpPr>
        <p:grpSpPr>
          <a:xfrm>
            <a:off x="286780" y="431879"/>
            <a:ext cx="8551440" cy="5820126"/>
            <a:chOff x="286780" y="548680"/>
            <a:chExt cx="8551440" cy="582012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BD3DE7B-1482-4ABD-AED9-88092D20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780" y="548680"/>
              <a:ext cx="8532440" cy="497939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EC24B1-7E45-425F-BFCA-B0851BA71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80" y="5335115"/>
              <a:ext cx="8551440" cy="1033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6612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7F1AB2-4E26-4662-8025-E1C5F4B3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0" y="836712"/>
            <a:ext cx="8551440" cy="20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561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EFE7BE-D616-418B-B662-00BFFB947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692696"/>
            <a:ext cx="5472608" cy="377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621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152128"/>
          </a:xfrm>
        </p:spPr>
        <p:txBody>
          <a:bodyPr/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절대값으로 반환 </a:t>
            </a:r>
            <a:r>
              <a:rPr lang="en-US" altLang="ko-KR" dirty="0">
                <a:solidFill>
                  <a:srgbClr val="FF0000"/>
                </a:solidFill>
              </a:rPr>
              <a:t>: abs( ) 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음의 정수의 값을 양의 정수의 값으로 반환할 때 사용하는 함수</a:t>
            </a:r>
            <a:endParaRPr lang="en-US" altLang="ko-KR" dirty="0"/>
          </a:p>
          <a:p>
            <a:pPr lvl="2"/>
            <a:r>
              <a:rPr lang="ko-KR" altLang="en-US" dirty="0"/>
              <a:t>절대값이 필요할 때 다음과 같이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2F1C9-A643-44A8-9C06-726B3D56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776864" cy="655880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E3890D4-F862-4F75-AC8E-FE0ADD13D0F7}"/>
              </a:ext>
            </a:extLst>
          </p:cNvPr>
          <p:cNvSpPr txBox="1">
            <a:spLocks/>
          </p:cNvSpPr>
          <p:nvPr/>
        </p:nvSpPr>
        <p:spPr>
          <a:xfrm>
            <a:off x="250825" y="2852936"/>
            <a:ext cx="8642350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소수점 자리를 올림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버림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반올림 함수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ceil(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소수점 자리를 무조건 올림으로 처리하는 함수</a:t>
            </a:r>
            <a:endParaRPr lang="en-US" altLang="ko-KR" dirty="0"/>
          </a:p>
          <a:p>
            <a:pPr lvl="2"/>
            <a:r>
              <a:rPr lang="en-US" altLang="ko-KR" dirty="0"/>
              <a:t>floor(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소수점 자리를 무조건 버림으로 처리하는 함수</a:t>
            </a:r>
            <a:endParaRPr lang="en-US" altLang="ko-KR" dirty="0"/>
          </a:p>
          <a:p>
            <a:pPr lvl="2"/>
            <a:r>
              <a:rPr lang="en-US" altLang="ko-KR" dirty="0"/>
              <a:t>round(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지정하는 인수를 받아 소수점 </a:t>
            </a:r>
            <a:r>
              <a:rPr lang="ko-KR" altLang="en-US" dirty="0" err="1"/>
              <a:t>자리수를</a:t>
            </a:r>
            <a:r>
              <a:rPr lang="ko-KR" altLang="en-US" dirty="0"/>
              <a:t> 반올림 해 주는 함수</a:t>
            </a:r>
            <a:endParaRPr lang="en-US" altLang="ko-KR" dirty="0"/>
          </a:p>
          <a:p>
            <a:pPr lvl="2"/>
            <a:r>
              <a:rPr lang="ko-KR" altLang="en-US" dirty="0"/>
              <a:t>다음 예제를 통해 소수점 자리를 처리하는 방법을 살펴보도록 함</a:t>
            </a:r>
          </a:p>
        </p:txBody>
      </p:sp>
    </p:spTree>
    <p:extLst>
      <p:ext uri="{BB962C8B-B14F-4D97-AF65-F5344CB8AC3E}">
        <p14:creationId xmlns:p14="http://schemas.microsoft.com/office/powerpoint/2010/main" val="23524549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C10D38-94BE-43BA-8D57-37658C78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620688"/>
            <a:ext cx="8460432" cy="520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964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FDE8430-0E17-437E-93C5-1575D5217844}"/>
              </a:ext>
            </a:extLst>
          </p:cNvPr>
          <p:cNvGrpSpPr/>
          <p:nvPr/>
        </p:nvGrpSpPr>
        <p:grpSpPr>
          <a:xfrm>
            <a:off x="531304" y="675691"/>
            <a:ext cx="5446949" cy="3281305"/>
            <a:chOff x="531304" y="675691"/>
            <a:chExt cx="5446949" cy="32813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DF5EFF7-F504-4172-BF79-ACB711D4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304" y="675691"/>
              <a:ext cx="4688768" cy="37691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237312-8140-4A45-B89B-4839600D3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228" y="1130187"/>
              <a:ext cx="5400025" cy="2826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1937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152128"/>
          </a:xfrm>
        </p:spPr>
        <p:txBody>
          <a:bodyPr/>
          <a:lstStyle/>
          <a:p>
            <a:pPr lvl="1"/>
            <a:r>
              <a:rPr lang="ko-KR" altLang="en-US" b="1" dirty="0" err="1">
                <a:solidFill>
                  <a:srgbClr val="FF0000"/>
                </a:solidFill>
              </a:rPr>
              <a:t>지수승</a:t>
            </a:r>
            <a:r>
              <a:rPr lang="ko-KR" altLang="en-US" b="1" dirty="0">
                <a:solidFill>
                  <a:srgbClr val="FF0000"/>
                </a:solidFill>
              </a:rPr>
              <a:t> 계산 </a:t>
            </a:r>
            <a:r>
              <a:rPr lang="en-US" altLang="ko-KR" dirty="0">
                <a:solidFill>
                  <a:srgbClr val="FF0000"/>
                </a:solidFill>
              </a:rPr>
              <a:t>: pow( ) 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pow(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함수는 인수의 지수승을 계산해 주는 함수</a:t>
            </a:r>
            <a:endParaRPr lang="en-US" altLang="ko-KR" dirty="0"/>
          </a:p>
          <a:p>
            <a:pPr lvl="2"/>
            <a:r>
              <a:rPr lang="ko-KR" altLang="en-US" dirty="0"/>
              <a:t>계산할 수와 지수승을 인수로 받아서 연산을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7AA0F9-3F04-43D5-8A21-35D97F0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704856" cy="6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024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2EE35EF-ED1A-444D-A31D-9C934FBB9BE3}"/>
              </a:ext>
            </a:extLst>
          </p:cNvPr>
          <p:cNvGrpSpPr/>
          <p:nvPr/>
        </p:nvGrpSpPr>
        <p:grpSpPr>
          <a:xfrm>
            <a:off x="469572" y="692696"/>
            <a:ext cx="8204856" cy="5403750"/>
            <a:chOff x="-32456" y="116632"/>
            <a:chExt cx="9176456" cy="60436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D39CE21-E5EB-45DE-B286-001D7C075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445336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F33492-FB31-4836-97DF-005C72FA2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2456" y="4555163"/>
              <a:ext cx="9165600" cy="1605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66371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BAA255-896E-4BAF-9EDD-E6B2318EF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5" y="675691"/>
            <a:ext cx="5480856" cy="25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9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D5C3B9E-E097-49E3-8CC4-67E99C4DFE28}"/>
              </a:ext>
            </a:extLst>
          </p:cNvPr>
          <p:cNvGrpSpPr/>
          <p:nvPr/>
        </p:nvGrpSpPr>
        <p:grpSpPr>
          <a:xfrm>
            <a:off x="539553" y="733298"/>
            <a:ext cx="6120678" cy="5117930"/>
            <a:chOff x="539553" y="733298"/>
            <a:chExt cx="6120678" cy="51179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53D94E-D934-4E6E-BD3E-B69B56861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880" y="1268760"/>
              <a:ext cx="6104351" cy="4582468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557398F-52CC-4D06-BF2D-8DE7120E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3" y="733298"/>
              <a:ext cx="5184576" cy="451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7956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152128"/>
          </a:xfrm>
        </p:spPr>
        <p:txBody>
          <a:bodyPr/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제곱근 계산 </a:t>
            </a:r>
            <a:r>
              <a:rPr lang="en-US" altLang="ko-KR" dirty="0">
                <a:solidFill>
                  <a:srgbClr val="FF0000"/>
                </a:solidFill>
              </a:rPr>
              <a:t>: sqrt( ) 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sqrt(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함수는 인수의 제곱근의 값을 반환하는 함수</a:t>
            </a:r>
            <a:endParaRPr lang="en-US" altLang="ko-KR" dirty="0"/>
          </a:p>
          <a:p>
            <a:pPr lvl="2"/>
            <a:r>
              <a:rPr lang="ko-KR" altLang="en-US" dirty="0"/>
              <a:t>입력 값에 루트를 붙여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2B2214-F7C5-4EF1-BF17-62B9C416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776864" cy="6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847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F64183B-E0CD-4168-A502-128A676BBF46}"/>
              </a:ext>
            </a:extLst>
          </p:cNvPr>
          <p:cNvGrpSpPr/>
          <p:nvPr/>
        </p:nvGrpSpPr>
        <p:grpSpPr>
          <a:xfrm>
            <a:off x="305780" y="597407"/>
            <a:ext cx="8532440" cy="5663185"/>
            <a:chOff x="0" y="260648"/>
            <a:chExt cx="9144000" cy="606909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549034-9492-4C3B-BBD7-D66AA2B61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0648"/>
              <a:ext cx="9144000" cy="319587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5B23E5C-404F-4726-9F62-19945DDA7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5" y="3412671"/>
              <a:ext cx="9086400" cy="2917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0617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502A20-25A9-493C-A15A-F9A8CA76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8" y="675691"/>
            <a:ext cx="5627510" cy="3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46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152128"/>
          </a:xfrm>
        </p:spPr>
        <p:txBody>
          <a:bodyPr/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로그 계산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log(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입력한 숫자의 자연로그를 </a:t>
            </a:r>
            <a:r>
              <a:rPr lang="en-US" altLang="ko-KR" dirty="0"/>
              <a:t>log(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 err="1"/>
              <a:t>밑수</a:t>
            </a:r>
            <a:r>
              <a:rPr lang="en-US" altLang="ko-KR" dirty="0"/>
              <a:t>)</a:t>
            </a:r>
            <a:r>
              <a:rPr lang="ko-KR" altLang="en-US" dirty="0"/>
              <a:t>와 같이 계산</a:t>
            </a:r>
            <a:endParaRPr lang="en-US" altLang="ko-KR" dirty="0"/>
          </a:p>
          <a:p>
            <a:pPr lvl="2"/>
            <a:r>
              <a:rPr lang="en-US" altLang="ko-KR" dirty="0"/>
              <a:t>log10(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err="1"/>
              <a:t>밑수를</a:t>
            </a:r>
            <a:r>
              <a:rPr lang="ko-KR" altLang="en-US" dirty="0"/>
              <a:t> </a:t>
            </a:r>
            <a:r>
              <a:rPr lang="en-US" altLang="ko-KR" dirty="0"/>
              <a:t>10( )</a:t>
            </a:r>
            <a:r>
              <a:rPr lang="ko-KR" altLang="en-US" dirty="0"/>
              <a:t>으로 계산하는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8D2489-354F-4A50-92FC-F152FB8B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42" y="1807656"/>
            <a:ext cx="7704856" cy="9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849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0CE74E-5DA5-497F-9482-D890A59D252F}"/>
              </a:ext>
            </a:extLst>
          </p:cNvPr>
          <p:cNvGrpSpPr/>
          <p:nvPr/>
        </p:nvGrpSpPr>
        <p:grpSpPr>
          <a:xfrm>
            <a:off x="305780" y="643862"/>
            <a:ext cx="8532440" cy="5570276"/>
            <a:chOff x="0" y="404664"/>
            <a:chExt cx="9144000" cy="59695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D19723-9999-4100-B189-BE917B2C5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4664"/>
              <a:ext cx="9144000" cy="146666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09B9EE-B85B-4B8A-9EB9-D8DAE56F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16832"/>
              <a:ext cx="9144000" cy="4457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17923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978C03-6B9E-421D-B0C3-05D20761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87" y="772992"/>
            <a:ext cx="5627510" cy="29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49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160240"/>
          </a:xfrm>
        </p:spPr>
        <p:txBody>
          <a:bodyPr/>
          <a:lstStyle/>
          <a:p>
            <a:pPr lvl="1"/>
            <a:r>
              <a:rPr lang="ko-KR" altLang="en-US" b="1" dirty="0" err="1">
                <a:solidFill>
                  <a:srgbClr val="FF0000"/>
                </a:solidFill>
              </a:rPr>
              <a:t>파이값</a:t>
            </a:r>
            <a:r>
              <a:rPr lang="ko-KR" altLang="en-US" b="1" dirty="0">
                <a:solidFill>
                  <a:srgbClr val="FF0000"/>
                </a:solidFill>
              </a:rPr>
              <a:t> 리턴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dirty="0">
                <a:solidFill>
                  <a:srgbClr val="FF0000"/>
                </a:solidFill>
              </a:rPr>
              <a:t>pi( ) </a:t>
            </a:r>
            <a:r>
              <a:rPr lang="ko-KR" altLang="en-US" dirty="0">
                <a:solidFill>
                  <a:srgbClr val="FF0000"/>
                </a:solidFill>
              </a:rPr>
              <a:t>함수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파이</a:t>
            </a:r>
            <a:r>
              <a:rPr lang="en-US" altLang="ko-KR" dirty="0"/>
              <a:t>(π)</a:t>
            </a:r>
            <a:r>
              <a:rPr lang="ko-KR" altLang="en-US" dirty="0"/>
              <a:t>란 원의 지름이 </a:t>
            </a:r>
            <a:r>
              <a:rPr lang="en-US" altLang="ko-KR" dirty="0"/>
              <a:t>1</a:t>
            </a:r>
            <a:r>
              <a:rPr lang="ko-KR" altLang="en-US" dirty="0"/>
              <a:t>인 원주의 길이를 의미하며 약 </a:t>
            </a:r>
            <a:r>
              <a:rPr lang="en-US" altLang="ko-KR" dirty="0"/>
              <a:t>3.141592…</a:t>
            </a:r>
            <a:r>
              <a:rPr lang="ko-KR" altLang="en-US" dirty="0"/>
              <a:t>의 값을 가짐</a:t>
            </a:r>
            <a:endParaRPr lang="en-US" altLang="ko-KR" dirty="0"/>
          </a:p>
          <a:p>
            <a:pPr lvl="2"/>
            <a:r>
              <a:rPr lang="en-US" altLang="ko-KR" dirty="0"/>
              <a:t>pi( ) </a:t>
            </a:r>
            <a:r>
              <a:rPr lang="ko-KR" altLang="en-US" dirty="0"/>
              <a:t>함수는 파이의 값을 정확하게 반환해 주는 함수이며 상수로도 사용할 수 있으며 상수로 사용할 경우 </a:t>
            </a:r>
            <a:r>
              <a:rPr lang="en-US" altLang="ko-KR" dirty="0"/>
              <a:t>M_PI</a:t>
            </a:r>
            <a:r>
              <a:rPr lang="ko-KR" altLang="en-US" dirty="0"/>
              <a:t>로 선언하면 됨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A79A8-2270-4069-888A-8B9948542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7737514" cy="9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45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3F5DB2-7E6F-4F2D-83DF-1E6043E3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548680"/>
            <a:ext cx="8532440" cy="56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23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8521B-069E-4BAC-B344-95890807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6712"/>
            <a:ext cx="5616624" cy="30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5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96144"/>
          </a:xfrm>
        </p:spPr>
        <p:txBody>
          <a:bodyPr/>
          <a:lstStyle/>
          <a:p>
            <a:pPr lvl="1"/>
            <a:r>
              <a:rPr lang="en-US" altLang="ko-KR" b="1" dirty="0">
                <a:solidFill>
                  <a:srgbClr val="FF0000"/>
                </a:solidFill>
              </a:rPr>
              <a:t>10</a:t>
            </a:r>
            <a:r>
              <a:rPr lang="ko-KR" altLang="en-US" b="1" dirty="0">
                <a:solidFill>
                  <a:srgbClr val="FF0000"/>
                </a:solidFill>
              </a:rPr>
              <a:t>진수와 </a:t>
            </a:r>
            <a:r>
              <a:rPr lang="en-US" altLang="ko-KR" b="1" dirty="0">
                <a:solidFill>
                  <a:srgbClr val="FF0000"/>
                </a:solidFill>
              </a:rPr>
              <a:t>16</a:t>
            </a:r>
            <a:r>
              <a:rPr lang="ko-KR" altLang="en-US" b="1" dirty="0">
                <a:solidFill>
                  <a:srgbClr val="FF0000"/>
                </a:solidFill>
              </a:rPr>
              <a:t>진수의 변환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err="1"/>
              <a:t>dechex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10</a:t>
            </a:r>
            <a:r>
              <a:rPr lang="ko-KR" altLang="en-US" dirty="0"/>
              <a:t>진수를 </a:t>
            </a:r>
            <a:r>
              <a:rPr lang="en-US" altLang="ko-KR" dirty="0"/>
              <a:t>16</a:t>
            </a:r>
            <a:r>
              <a:rPr lang="ko-KR" altLang="en-US" dirty="0"/>
              <a:t>진수로 변환해 주는 함수</a:t>
            </a:r>
            <a:endParaRPr lang="en-US" altLang="ko-KR" dirty="0"/>
          </a:p>
          <a:p>
            <a:pPr lvl="2"/>
            <a:r>
              <a:rPr lang="en-US" altLang="ko-KR" dirty="0" err="1"/>
              <a:t>hexdec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16</a:t>
            </a:r>
            <a:r>
              <a:rPr lang="ko-KR" altLang="en-US" dirty="0"/>
              <a:t>진수를 </a:t>
            </a:r>
            <a:r>
              <a:rPr lang="en-US" altLang="ko-KR" dirty="0"/>
              <a:t>10</a:t>
            </a:r>
            <a:r>
              <a:rPr lang="ko-KR" altLang="en-US" dirty="0"/>
              <a:t>진수로 변환해 주는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391B0E-DCDE-4EAD-90B1-6D368A48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30" y="1772816"/>
            <a:ext cx="7728184" cy="97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7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966DD9-D2F2-4D81-81B0-80D4EC04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01" y="557581"/>
            <a:ext cx="8528797" cy="57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918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22FDE5-5869-41BF-82D3-9698929F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476672"/>
            <a:ext cx="8388424" cy="57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03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270924-E581-425A-8A75-08BF4430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760640" cy="30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848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168352"/>
          </a:xfrm>
        </p:spPr>
        <p:txBody>
          <a:bodyPr/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최댓값과 최솟값 구하는 함수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max(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입력한 인수 중에서 최댓값을 구해주는 함수</a:t>
            </a:r>
            <a:endParaRPr lang="en-US" altLang="ko-KR" dirty="0"/>
          </a:p>
          <a:p>
            <a:pPr lvl="2"/>
            <a:r>
              <a:rPr lang="en-US" altLang="ko-KR" dirty="0"/>
              <a:t>min(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입력한 인수 중에서 최솟값을 구해주는 함수</a:t>
            </a:r>
            <a:endParaRPr lang="en-US" altLang="ko-KR" dirty="0"/>
          </a:p>
          <a:p>
            <a:pPr lvl="2"/>
            <a:r>
              <a:rPr lang="ko-KR" altLang="en-US" dirty="0"/>
              <a:t>문자열은 </a:t>
            </a:r>
            <a:r>
              <a:rPr lang="en-US" altLang="ko-KR" dirty="0"/>
              <a:t>0</a:t>
            </a:r>
            <a:r>
              <a:rPr lang="ko-KR" altLang="en-US" dirty="0"/>
              <a:t>으로 취급되며 </a:t>
            </a:r>
            <a:r>
              <a:rPr lang="en-US" altLang="ko-KR" dirty="0"/>
              <a:t>0</a:t>
            </a:r>
            <a:r>
              <a:rPr lang="ko-KR" altLang="en-US" dirty="0"/>
              <a:t>과 같은 값이 비교될 때는 가장 왼쪽에 위치해 있는 값이 최댓값으로 선택됨</a:t>
            </a:r>
            <a:endParaRPr lang="en-US" altLang="ko-KR" dirty="0"/>
          </a:p>
          <a:p>
            <a:pPr lvl="2"/>
            <a:r>
              <a:rPr lang="ko-KR" altLang="en-US" dirty="0"/>
              <a:t>참과 거짓에서 참은 최댓값으로 계산되어 </a:t>
            </a:r>
            <a:r>
              <a:rPr lang="en-US" altLang="ko-KR" dirty="0"/>
              <a:t>1</a:t>
            </a:r>
            <a:r>
              <a:rPr lang="ko-KR" altLang="en-US" dirty="0"/>
              <a:t>의 값을 반환하고 거짓은 최솟값으로 계산되어 빈 공백을 반환해 줌</a:t>
            </a:r>
            <a:endParaRPr lang="en-US" altLang="ko-KR" dirty="0"/>
          </a:p>
          <a:p>
            <a:pPr lvl="2"/>
            <a:r>
              <a:rPr lang="ko-KR" altLang="en-US" dirty="0"/>
              <a:t>배열은 실수와 문자열보다 항상 우위에 위치하며 배열과 배열의 비교 시에는 배열의 개수로 최댓값과 최솟값을 구분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371527-F977-4C72-9AF9-A2A11420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30" y="3645024"/>
            <a:ext cx="7695526" cy="9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09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57DF4D-D7E3-4AC5-B6F4-4724037C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12" y="476672"/>
            <a:ext cx="8595976" cy="58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75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2E6DB10-E06D-4255-8B60-5E25AE033A23}"/>
              </a:ext>
            </a:extLst>
          </p:cNvPr>
          <p:cNvGrpSpPr/>
          <p:nvPr/>
        </p:nvGrpSpPr>
        <p:grpSpPr>
          <a:xfrm>
            <a:off x="257682" y="476672"/>
            <a:ext cx="8618400" cy="5799548"/>
            <a:chOff x="257682" y="764704"/>
            <a:chExt cx="8618400" cy="57995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5C7CC9-E8B3-40CD-812C-0FEE91ADB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012" y="764704"/>
              <a:ext cx="8595976" cy="103151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12F544-1BD5-49B3-A42B-6D221F3B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682" y="1747582"/>
              <a:ext cx="8618400" cy="4816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7890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BF1320-FA73-4F5C-BE30-99A7121AC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2" y="686094"/>
            <a:ext cx="8612306" cy="18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92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F4F998-86F0-456E-BD3E-7CC92492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02" y="815313"/>
            <a:ext cx="5760640" cy="43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552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448272"/>
          </a:xfrm>
        </p:spPr>
        <p:txBody>
          <a:bodyPr/>
          <a:lstStyle/>
          <a:p>
            <a:pPr lvl="1"/>
            <a:r>
              <a:rPr lang="ko-KR" altLang="en-US" b="1" dirty="0" err="1">
                <a:solidFill>
                  <a:srgbClr val="FF0000"/>
                </a:solidFill>
              </a:rPr>
              <a:t>랜덤값</a:t>
            </a:r>
            <a:r>
              <a:rPr lang="ko-KR" altLang="en-US" b="1" dirty="0">
                <a:solidFill>
                  <a:srgbClr val="FF0000"/>
                </a:solidFill>
              </a:rPr>
              <a:t> 산출 함수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dirty="0">
                <a:solidFill>
                  <a:srgbClr val="FF0000"/>
                </a:solidFill>
              </a:rPr>
              <a:t>rand( ) </a:t>
            </a:r>
            <a:r>
              <a:rPr lang="ko-KR" altLang="en-US" dirty="0">
                <a:solidFill>
                  <a:srgbClr val="FF0000"/>
                </a:solidFill>
              </a:rPr>
              <a:t>함수와 </a:t>
            </a:r>
            <a:r>
              <a:rPr lang="en-US" altLang="ko-KR" dirty="0" err="1">
                <a:solidFill>
                  <a:srgbClr val="FF0000"/>
                </a:solidFill>
              </a:rPr>
              <a:t>mt_rand</a:t>
            </a:r>
            <a:r>
              <a:rPr lang="en-US" altLang="ko-KR" dirty="0">
                <a:solidFill>
                  <a:srgbClr val="FF0000"/>
                </a:solidFill>
              </a:rPr>
              <a:t>( ) </a:t>
            </a:r>
            <a:r>
              <a:rPr lang="ko-KR" altLang="en-US" dirty="0">
                <a:solidFill>
                  <a:srgbClr val="FF0000"/>
                </a:solidFill>
              </a:rPr>
              <a:t>함수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이 함수들은 정수형의 </a:t>
            </a:r>
            <a:r>
              <a:rPr lang="ko-KR" altLang="en-US" dirty="0" err="1"/>
              <a:t>랜덤값을</a:t>
            </a:r>
            <a:r>
              <a:rPr lang="ko-KR" altLang="en-US" dirty="0"/>
              <a:t> 구해주는 함수로 매개변수를 설정하지 않으면 </a:t>
            </a:r>
            <a:r>
              <a:rPr lang="en-US" altLang="ko-KR" dirty="0"/>
              <a:t>32768</a:t>
            </a:r>
            <a:r>
              <a:rPr lang="ko-KR" altLang="en-US" dirty="0"/>
              <a:t>까지의 수에서 난수를 골라 줌</a:t>
            </a:r>
            <a:endParaRPr lang="en-US" altLang="ko-KR" dirty="0"/>
          </a:p>
          <a:p>
            <a:pPr lvl="2"/>
            <a:r>
              <a:rPr lang="ko-KR" altLang="en-US" dirty="0"/>
              <a:t>만일 특정 영역에서 난수를 구하고 싶을 경우에는 최솟값과 최댓값을 인수로 설정해 주면 됨</a:t>
            </a:r>
            <a:endParaRPr lang="en-US" altLang="ko-KR" dirty="0"/>
          </a:p>
          <a:p>
            <a:pPr lvl="2"/>
            <a:r>
              <a:rPr lang="en-US" altLang="ko-KR" dirty="0"/>
              <a:t>rand( ) </a:t>
            </a:r>
            <a:r>
              <a:rPr lang="ko-KR" altLang="en-US" dirty="0"/>
              <a:t>함수와 </a:t>
            </a:r>
            <a:r>
              <a:rPr lang="en-US" altLang="ko-KR" dirty="0" err="1"/>
              <a:t>mt_rand</a:t>
            </a:r>
            <a:r>
              <a:rPr lang="en-US" altLang="ko-KR" dirty="0"/>
              <a:t>( ) </a:t>
            </a:r>
            <a:r>
              <a:rPr lang="ko-KR" altLang="en-US" dirty="0"/>
              <a:t>함수의 기능은 같지만 </a:t>
            </a:r>
            <a:r>
              <a:rPr lang="en-US" altLang="ko-KR" dirty="0" err="1"/>
              <a:t>mt_rand</a:t>
            </a:r>
            <a:r>
              <a:rPr lang="en-US" altLang="ko-KR" dirty="0"/>
              <a:t>( ) </a:t>
            </a:r>
            <a:r>
              <a:rPr lang="ko-KR" altLang="en-US" dirty="0"/>
              <a:t>함수가 더 진보적인 난수를 발생해 주고 실행속도 또한 빠르게 처리됨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84373-B0A4-4B47-99D7-734BCF42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31" y="2941273"/>
            <a:ext cx="7695526" cy="14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135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C8EB90-E478-4AD9-9CC3-43E5D8A0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548680"/>
            <a:ext cx="8316416" cy="56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293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1B253D0-AFD2-4E08-BC9A-3ECFA20B5D30}"/>
              </a:ext>
            </a:extLst>
          </p:cNvPr>
          <p:cNvGrpSpPr/>
          <p:nvPr/>
        </p:nvGrpSpPr>
        <p:grpSpPr>
          <a:xfrm>
            <a:off x="413792" y="692696"/>
            <a:ext cx="8316416" cy="3917414"/>
            <a:chOff x="413792" y="692696"/>
            <a:chExt cx="8316416" cy="39174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7764BA-033D-4B3A-9CE1-1CEA4ADC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792" y="692696"/>
              <a:ext cx="8316416" cy="99731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761C0C8-429E-4744-B5BE-44CB43D3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217" y="1610053"/>
              <a:ext cx="8258400" cy="300005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631C084-96A3-418E-A54D-27E81944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0" y="4653136"/>
            <a:ext cx="8172400" cy="16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5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9F8E374-316F-424E-870A-C38A2ED467B1}"/>
              </a:ext>
            </a:extLst>
          </p:cNvPr>
          <p:cNvGrpSpPr/>
          <p:nvPr/>
        </p:nvGrpSpPr>
        <p:grpSpPr>
          <a:xfrm>
            <a:off x="307601" y="476672"/>
            <a:ext cx="8555890" cy="5962363"/>
            <a:chOff x="307601" y="692696"/>
            <a:chExt cx="8555890" cy="59623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87B0B6E-B4AB-4F13-833A-60E5C4EF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01" y="692696"/>
              <a:ext cx="8528798" cy="390547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944A266-A0F4-47EF-812F-F06CD8D4C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691" y="4509122"/>
              <a:ext cx="8506800" cy="2145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830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24143C-1790-4113-B73D-15876884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03" y="815313"/>
            <a:ext cx="5617873" cy="36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774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977E94C-E3AC-4AF5-96DE-429216BD8973}"/>
              </a:ext>
            </a:extLst>
          </p:cNvPr>
          <p:cNvGrpSpPr/>
          <p:nvPr/>
        </p:nvGrpSpPr>
        <p:grpSpPr>
          <a:xfrm>
            <a:off x="478430" y="781033"/>
            <a:ext cx="5721290" cy="3617123"/>
            <a:chOff x="478430" y="781033"/>
            <a:chExt cx="5721290" cy="36171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74AD0D-3D8C-4534-BAE3-846198C77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759" y="1237405"/>
              <a:ext cx="5704961" cy="31607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357C41-C76E-49C5-B115-60A607AE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30" y="781033"/>
              <a:ext cx="5688632" cy="405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9602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ACD9A3-0C5D-4755-8537-9AB2CD79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8" y="836712"/>
            <a:ext cx="5949449" cy="372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70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514362-1E4A-4CDD-BF7B-808917B7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8" y="484687"/>
            <a:ext cx="8540624" cy="58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0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EDBDE2-8B47-4897-8DB0-22EC309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9" y="836712"/>
            <a:ext cx="5733426" cy="28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52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304256"/>
          </a:xfrm>
        </p:spPr>
        <p:txBody>
          <a:bodyPr/>
          <a:lstStyle/>
          <a:p>
            <a:r>
              <a:rPr lang="ko-KR" altLang="en-US" dirty="0"/>
              <a:t>배열 함수</a:t>
            </a:r>
            <a:endParaRPr lang="en-US" altLang="ko-KR" dirty="0"/>
          </a:p>
          <a:p>
            <a:pPr lvl="1"/>
            <a:r>
              <a:rPr lang="ko-KR" altLang="en-US" dirty="0"/>
              <a:t>배열 함수의 종류</a:t>
            </a:r>
            <a:endParaRPr lang="en-US" altLang="ko-KR" dirty="0"/>
          </a:p>
          <a:p>
            <a:pPr lvl="2"/>
            <a:r>
              <a:rPr lang="ko-KR" altLang="en-US" dirty="0"/>
              <a:t>배열 값 정렬 함수</a:t>
            </a:r>
            <a:endParaRPr lang="en-US" altLang="ko-KR" dirty="0"/>
          </a:p>
          <a:p>
            <a:pPr lvl="2"/>
            <a:r>
              <a:rPr lang="ko-KR" altLang="en-US" dirty="0"/>
              <a:t>배열의 개수를 구하는 함수</a:t>
            </a:r>
            <a:endParaRPr lang="en-US" altLang="ko-KR" dirty="0"/>
          </a:p>
          <a:p>
            <a:pPr lvl="2"/>
            <a:r>
              <a:rPr lang="ko-KR" altLang="en-US" dirty="0"/>
              <a:t>배열을 분리하는 함수</a:t>
            </a:r>
            <a:endParaRPr lang="en-US" altLang="ko-KR" dirty="0"/>
          </a:p>
          <a:p>
            <a:pPr lvl="2"/>
            <a:r>
              <a:rPr lang="ko-KR" altLang="en-US" dirty="0"/>
              <a:t>구분자로 배열을 열거하는 함수 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95AAD-72B8-468E-945F-111F09F7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1" y="3068960"/>
            <a:ext cx="8243713" cy="23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836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00200"/>
          </a:xfrm>
        </p:spPr>
        <p:txBody>
          <a:bodyPr/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배열 값 정렬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dirty="0">
                <a:solidFill>
                  <a:srgbClr val="FF0000"/>
                </a:solidFill>
              </a:rPr>
              <a:t>sort( ) </a:t>
            </a:r>
            <a:r>
              <a:rPr lang="ko-KR" altLang="en-US" dirty="0">
                <a:solidFill>
                  <a:srgbClr val="FF0000"/>
                </a:solidFill>
              </a:rPr>
              <a:t>함수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sort( ) </a:t>
            </a:r>
            <a:r>
              <a:rPr lang="ko-KR" altLang="en-US" dirty="0"/>
              <a:t>함수는 배열변수에 저장되어 있는 값들을 작은 값에서 큰 값으로 정렬하거나</a:t>
            </a:r>
            <a:endParaRPr lang="en-US" altLang="ko-KR" dirty="0"/>
          </a:p>
          <a:p>
            <a:pPr lvl="2"/>
            <a:r>
              <a:rPr lang="ko-KR" altLang="en-US" dirty="0"/>
              <a:t>알파벳 순으로 정렬해서 다시 배열변수에 대입해 주는 함수로 </a:t>
            </a:r>
            <a:endParaRPr lang="en-US" altLang="ko-KR" dirty="0"/>
          </a:p>
          <a:p>
            <a:pPr lvl="2"/>
            <a:r>
              <a:rPr lang="ko-KR" altLang="en-US" dirty="0"/>
              <a:t>인수는 보통 배열변수를 사용하며 그 외의 배열방법을 사용하기도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125EE-FBA0-48EC-8C48-75E197DC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9" y="2420889"/>
            <a:ext cx="7811665" cy="26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510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3E2F359-64F8-498C-B3B9-D63B73BB1071}"/>
              </a:ext>
            </a:extLst>
          </p:cNvPr>
          <p:cNvGrpSpPr/>
          <p:nvPr/>
        </p:nvGrpSpPr>
        <p:grpSpPr>
          <a:xfrm>
            <a:off x="413792" y="548680"/>
            <a:ext cx="8316416" cy="5625508"/>
            <a:chOff x="0" y="332656"/>
            <a:chExt cx="9144000" cy="61853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20641F-2E13-401B-B2AA-BC85C06A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315121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EF9C4FD-8746-4405-BF43-C820E1C0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4" y="3402230"/>
              <a:ext cx="9064800" cy="3115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38123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27EF55-C2BF-44A3-9559-9395F630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26" y="836712"/>
            <a:ext cx="8244384" cy="20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25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CA4822-11BE-47FE-8841-0EAE753B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6" y="836712"/>
            <a:ext cx="5733426" cy="30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53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919305-3D04-4FB2-B854-DEE4DECF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74" y="733298"/>
            <a:ext cx="6246306" cy="51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2895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00200"/>
          </a:xfrm>
        </p:spPr>
        <p:txBody>
          <a:bodyPr/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배열의 개수를 구하는 함수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dirty="0">
                <a:solidFill>
                  <a:srgbClr val="FF0000"/>
                </a:solidFill>
              </a:rPr>
              <a:t>count( ) </a:t>
            </a:r>
            <a:r>
              <a:rPr lang="ko-KR" altLang="en-US" dirty="0">
                <a:solidFill>
                  <a:srgbClr val="FF0000"/>
                </a:solidFill>
              </a:rPr>
              <a:t>함수와 </a:t>
            </a:r>
            <a:r>
              <a:rPr lang="en-US" altLang="ko-KR" dirty="0" err="1">
                <a:solidFill>
                  <a:srgbClr val="FF0000"/>
                </a:solidFill>
              </a:rPr>
              <a:t>sizeof</a:t>
            </a:r>
            <a:r>
              <a:rPr lang="en-US" altLang="ko-KR" dirty="0">
                <a:solidFill>
                  <a:srgbClr val="FF0000"/>
                </a:solidFill>
              </a:rPr>
              <a:t>( ) </a:t>
            </a:r>
            <a:r>
              <a:rPr lang="ko-KR" altLang="en-US" dirty="0">
                <a:solidFill>
                  <a:srgbClr val="FF0000"/>
                </a:solidFill>
              </a:rPr>
              <a:t>함수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배열의 개수를 구해주는 함수로 </a:t>
            </a:r>
            <a:r>
              <a:rPr lang="en-US" altLang="ko-KR" dirty="0" err="1"/>
              <a:t>sizeof</a:t>
            </a:r>
            <a:r>
              <a:rPr lang="en-US" altLang="ko-KR" dirty="0"/>
              <a:t>( ) </a:t>
            </a:r>
            <a:r>
              <a:rPr lang="ko-KR" altLang="en-US" dirty="0"/>
              <a:t>함수는 </a:t>
            </a:r>
            <a:r>
              <a:rPr lang="en-US" altLang="ko-KR" dirty="0"/>
              <a:t>count( ) </a:t>
            </a:r>
            <a:r>
              <a:rPr lang="ko-KR" altLang="en-US" dirty="0"/>
              <a:t>함수의 또 다른 </a:t>
            </a:r>
            <a:r>
              <a:rPr lang="ko-KR" altLang="en-US" dirty="0" err="1"/>
              <a:t>함수명이며</a:t>
            </a:r>
            <a:r>
              <a:rPr lang="ko-KR" altLang="en-US" dirty="0"/>
              <a:t> 사용방법은 동일함</a:t>
            </a:r>
            <a:endParaRPr lang="en-US" altLang="ko-KR" dirty="0"/>
          </a:p>
          <a:p>
            <a:pPr lvl="2"/>
            <a:r>
              <a:rPr lang="en-US" altLang="ko-KR" dirty="0" err="1"/>
              <a:t>count_recursive</a:t>
            </a:r>
            <a:r>
              <a:rPr lang="en-US" altLang="ko-KR" dirty="0"/>
              <a:t> </a:t>
            </a:r>
            <a:r>
              <a:rPr lang="ko-KR" altLang="en-US" dirty="0"/>
              <a:t>모드를 사용하면 여러 개의 배열로 구성된 배열의 개수를 계산할 때 유용하게 사용됨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5DB802-C68B-41DD-A9E3-92521A4E5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80"/>
            <a:ext cx="7884368" cy="7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159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BA777A-2FCA-472E-B005-866208C9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404664"/>
            <a:ext cx="8676456" cy="59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435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B7A2C2E-D15C-43FA-A9F2-7D1C674C146B}"/>
              </a:ext>
            </a:extLst>
          </p:cNvPr>
          <p:cNvGrpSpPr/>
          <p:nvPr/>
        </p:nvGrpSpPr>
        <p:grpSpPr>
          <a:xfrm>
            <a:off x="524984" y="860309"/>
            <a:ext cx="5714088" cy="3127984"/>
            <a:chOff x="524984" y="860309"/>
            <a:chExt cx="5714088" cy="31279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6884FC-1D32-49FF-95FA-B0186CB3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984" y="860309"/>
              <a:ext cx="4943770" cy="37477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B161A3F-13E6-4F1D-AA1D-3333F172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063" y="1340768"/>
              <a:ext cx="5706009" cy="2647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96687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00200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배열을 분리하는 함수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dirty="0">
                <a:solidFill>
                  <a:srgbClr val="FF0000"/>
                </a:solidFill>
              </a:rPr>
              <a:t>explode( ) </a:t>
            </a:r>
            <a:r>
              <a:rPr lang="ko-KR" altLang="en-US" dirty="0">
                <a:solidFill>
                  <a:srgbClr val="FF0000"/>
                </a:solidFill>
              </a:rPr>
              <a:t>함수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explode( ) </a:t>
            </a:r>
            <a:r>
              <a:rPr lang="ko-KR" altLang="en-US" dirty="0"/>
              <a:t>함수는 설정한 분리문자를 사용하여 문자열을 분리해 각각의 값을 </a:t>
            </a:r>
            <a:r>
              <a:rPr lang="ko-KR" altLang="en-US" dirty="0" err="1"/>
              <a:t>배열값으로</a:t>
            </a:r>
            <a:r>
              <a:rPr lang="ko-KR" altLang="en-US" dirty="0"/>
              <a:t> 할당해 주는 함수</a:t>
            </a:r>
            <a:endParaRPr lang="en-US" altLang="ko-KR" dirty="0"/>
          </a:p>
          <a:p>
            <a:pPr lvl="2"/>
            <a:r>
              <a:rPr lang="ko-KR" altLang="en-US" dirty="0"/>
              <a:t>이 함수는 분리개수를 인수로 사용하여 설정한 수만큼만 배열로 만들어 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F669B-CBD5-402F-8721-CF7FF31A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80"/>
            <a:ext cx="7884368" cy="6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58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D694388-49FC-4FAB-A493-A9CDD80FE942}"/>
              </a:ext>
            </a:extLst>
          </p:cNvPr>
          <p:cNvGrpSpPr/>
          <p:nvPr/>
        </p:nvGrpSpPr>
        <p:grpSpPr>
          <a:xfrm>
            <a:off x="305780" y="404664"/>
            <a:ext cx="8532440" cy="5953592"/>
            <a:chOff x="0" y="116632"/>
            <a:chExt cx="9144000" cy="63803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DE6D06-215E-461A-8E05-FB39808D2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485803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0220F2-E161-4476-AD12-85D4CAF0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9" y="4925679"/>
              <a:ext cx="9118800" cy="1571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750005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909D89-24DC-4CFB-AE0E-DA838E4A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64501"/>
            <a:ext cx="5771528" cy="32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72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C663E7-6F1A-425C-9C06-85C24AD925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00200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하나의 문자열로 만들어 주는 함수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dirty="0">
                <a:solidFill>
                  <a:srgbClr val="FF0000"/>
                </a:solidFill>
              </a:rPr>
              <a:t>implode( ) </a:t>
            </a:r>
            <a:r>
              <a:rPr lang="ko-KR" altLang="en-US" dirty="0">
                <a:solidFill>
                  <a:srgbClr val="FF0000"/>
                </a:solidFill>
              </a:rPr>
              <a:t>함수와 </a:t>
            </a:r>
            <a:r>
              <a:rPr lang="en-US" altLang="ko-KR" dirty="0">
                <a:solidFill>
                  <a:srgbClr val="FF0000"/>
                </a:solidFill>
              </a:rPr>
              <a:t>join( ) </a:t>
            </a:r>
            <a:r>
              <a:rPr lang="ko-KR" altLang="en-US" dirty="0">
                <a:solidFill>
                  <a:srgbClr val="FF0000"/>
                </a:solidFill>
              </a:rPr>
              <a:t>함수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이 함수들은 지정된 문자를 사용하여 배열에 등록된 내용을 하나의 문자열로 만들어 주는 함수</a:t>
            </a:r>
            <a:endParaRPr lang="en-US" altLang="ko-KR" dirty="0"/>
          </a:p>
          <a:p>
            <a:pPr lvl="2"/>
            <a:r>
              <a:rPr lang="ko-KR" altLang="en-US" dirty="0"/>
              <a:t>이 두 함수는 </a:t>
            </a:r>
            <a:r>
              <a:rPr lang="en-US" altLang="ko-KR" dirty="0"/>
              <a:t>explode( ) </a:t>
            </a:r>
            <a:r>
              <a:rPr lang="ko-KR" altLang="en-US" dirty="0"/>
              <a:t>함수와 상반되는 기능을 제공하며 </a:t>
            </a:r>
            <a:r>
              <a:rPr lang="en-US" altLang="ko-KR" dirty="0"/>
              <a:t>implode( ) </a:t>
            </a:r>
            <a:r>
              <a:rPr lang="ko-KR" altLang="en-US" dirty="0"/>
              <a:t>함수와 </a:t>
            </a:r>
            <a:r>
              <a:rPr lang="en-US" altLang="ko-KR" dirty="0"/>
              <a:t>join( ) </a:t>
            </a:r>
            <a:r>
              <a:rPr lang="ko-KR" altLang="en-US" dirty="0"/>
              <a:t>함수의 이름은 다르지만 수행하는 기능은 동일함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2B66F-9192-453C-B230-A96E9C15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07" y="2354323"/>
            <a:ext cx="7884368" cy="96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015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6B10261-A96E-4BAF-8A9F-37B4B7BAC77B}"/>
              </a:ext>
            </a:extLst>
          </p:cNvPr>
          <p:cNvGrpSpPr/>
          <p:nvPr/>
        </p:nvGrpSpPr>
        <p:grpSpPr>
          <a:xfrm>
            <a:off x="521804" y="440099"/>
            <a:ext cx="8100392" cy="5941229"/>
            <a:chOff x="0" y="260648"/>
            <a:chExt cx="9144000" cy="724474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B5EDCD0-0F31-4891-A2C7-2F391FBA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0648"/>
              <a:ext cx="9144000" cy="146631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A6A6A0-2A4E-4B7A-B926-09B13CDA8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44824"/>
              <a:ext cx="9144000" cy="5660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78265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155CAA-BA1A-49C7-A6BA-CBF465E8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03" y="872885"/>
            <a:ext cx="5727981" cy="3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25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512168"/>
          </a:xfrm>
        </p:spPr>
        <p:txBody>
          <a:bodyPr/>
          <a:lstStyle/>
          <a:p>
            <a:pPr lvl="1"/>
            <a:r>
              <a:rPr lang="en-US" altLang="ko-KR" dirty="0"/>
              <a:t>3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 배열에서 가지는 원소의 구성요소에 한 가지가 더 추가되는데 그것은 바로 </a:t>
            </a:r>
            <a:r>
              <a:rPr lang="en-US" altLang="ko-KR" dirty="0"/>
              <a:t>[</a:t>
            </a:r>
            <a:r>
              <a:rPr lang="ko-KR" altLang="en-US" dirty="0"/>
              <a:t>면</a:t>
            </a:r>
            <a:r>
              <a:rPr lang="en-US" altLang="ko-KR" dirty="0"/>
              <a:t>]</a:t>
            </a:r>
            <a:r>
              <a:rPr lang="ko-KR" altLang="en-US" dirty="0"/>
              <a:t>임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차원 배열에서 원소의 구성요소는 </a:t>
            </a:r>
            <a:r>
              <a:rPr lang="en-US" altLang="ko-KR" dirty="0"/>
              <a:t>[</a:t>
            </a:r>
            <a:r>
              <a:rPr lang="ko-KR" altLang="en-US" dirty="0"/>
              <a:t>면</a:t>
            </a:r>
            <a:r>
              <a:rPr lang="en-US" altLang="ko-KR" dirty="0"/>
              <a:t>][</a:t>
            </a:r>
            <a:r>
              <a:rPr lang="ko-KR" altLang="en-US" dirty="0"/>
              <a:t>행</a:t>
            </a:r>
            <a:r>
              <a:rPr lang="en-US" altLang="ko-KR" dirty="0"/>
              <a:t>][</a:t>
            </a:r>
            <a:r>
              <a:rPr lang="ko-KR" altLang="en-US" dirty="0"/>
              <a:t>열</a:t>
            </a:r>
            <a:r>
              <a:rPr lang="en-US" altLang="ko-KR" dirty="0"/>
              <a:t>]</a:t>
            </a:r>
            <a:r>
              <a:rPr lang="ko-KR" altLang="en-US" dirty="0"/>
              <a:t> 구성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2E54DF-8857-44C4-B5B6-11BEF028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75829"/>
            <a:ext cx="5328592" cy="36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291278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사용자 정의 함수</a:t>
            </a:r>
            <a:endParaRPr lang="en-US" altLang="ko-KR" dirty="0">
              <a:solidFill>
                <a:srgbClr val="FF3399"/>
              </a:solidFill>
            </a:endParaRPr>
          </a:p>
          <a:p>
            <a:endParaRPr lang="en-US" altLang="ko-KR" sz="1000" dirty="0"/>
          </a:p>
          <a:p>
            <a:pPr lvl="1"/>
            <a:r>
              <a:rPr lang="ko-KR" altLang="en-US" dirty="0"/>
              <a:t>함수는 일련의 작업을 수행하도록 모듈화 시켜 프로그램을 체계적으로 만들어 주며</a:t>
            </a:r>
            <a:endParaRPr lang="en-US" altLang="ko-KR" dirty="0"/>
          </a:p>
          <a:p>
            <a:pPr lvl="1"/>
            <a:r>
              <a:rPr lang="ko-KR" altLang="en-US" dirty="0"/>
              <a:t>하나의 함수를 만들어 놓으면 계속해서 재사용할 수 있다는 장점이 존재 </a:t>
            </a:r>
            <a:endParaRPr lang="en-US" altLang="ko-KR" dirty="0"/>
          </a:p>
          <a:p>
            <a:pPr lvl="1"/>
            <a:r>
              <a:rPr lang="ko-KR" altLang="en-US" dirty="0"/>
              <a:t>함수의 정의는 사용자가 직접 정의하는 함수와 </a:t>
            </a:r>
            <a:r>
              <a:rPr lang="en-US" altLang="ko-KR" dirty="0"/>
              <a:t>PHP</a:t>
            </a:r>
            <a:r>
              <a:rPr lang="ko-KR" altLang="en-US" dirty="0"/>
              <a:t>에서 제공하는 라이브러리 함수로 구분할 수 있음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16552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DDB7FC-7DF1-455A-B4FD-C740E62974E0}"/>
              </a:ext>
            </a:extLst>
          </p:cNvPr>
          <p:cNvGrpSpPr/>
          <p:nvPr/>
        </p:nvGrpSpPr>
        <p:grpSpPr>
          <a:xfrm>
            <a:off x="0" y="150312"/>
            <a:ext cx="9144000" cy="6557375"/>
            <a:chOff x="0" y="150312"/>
            <a:chExt cx="9144000" cy="6557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10B608-7D2B-4922-8F45-1C520EDA7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0312"/>
              <a:ext cx="9144000" cy="65573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6E1E84-8AB8-416B-8400-75286DC59177}"/>
                </a:ext>
              </a:extLst>
            </p:cNvPr>
            <p:cNvSpPr/>
            <p:nvPr/>
          </p:nvSpPr>
          <p:spPr>
            <a:xfrm>
              <a:off x="7308304" y="5373216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87373-95B5-431C-86FC-4F1028EF0E90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A66E0-555F-4419-ADCB-3CE8EF8B160E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CB4F7C-F526-40C1-98FC-4B9464E7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348880"/>
            <a:ext cx="5670642" cy="17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19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59AB0D-C69A-4BFC-B773-DB59FBF55F90}"/>
              </a:ext>
            </a:extLst>
          </p:cNvPr>
          <p:cNvGrpSpPr/>
          <p:nvPr/>
        </p:nvGrpSpPr>
        <p:grpSpPr>
          <a:xfrm>
            <a:off x="341784" y="602675"/>
            <a:ext cx="8460432" cy="5652649"/>
            <a:chOff x="0" y="260648"/>
            <a:chExt cx="9144000" cy="61093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F608CC9-F0EB-4D15-9756-334BDC67D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0648"/>
              <a:ext cx="9144000" cy="51350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CAED3BA-8502-4200-876B-4D26FFFB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9" y="5297728"/>
              <a:ext cx="9046800" cy="1072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857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EFB9F5-9781-42B7-A084-16F5997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2" y="908720"/>
            <a:ext cx="8370499" cy="26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0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B87AC-2720-476E-8D36-D32837D7F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03" y="704833"/>
            <a:ext cx="6376053" cy="30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8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2"/>
            <a:ext cx="8642350" cy="1800200"/>
          </a:xfrm>
        </p:spPr>
        <p:txBody>
          <a:bodyPr/>
          <a:lstStyle/>
          <a:p>
            <a:pPr lvl="1"/>
            <a:r>
              <a:rPr lang="ko-KR" altLang="en-US" dirty="0"/>
              <a:t>인자를 포함하는 함수</a:t>
            </a:r>
            <a:endParaRPr lang="en-US" altLang="ko-KR" dirty="0"/>
          </a:p>
          <a:p>
            <a:pPr lvl="2"/>
            <a:r>
              <a:rPr lang="ko-KR" altLang="en-US" dirty="0"/>
              <a:t>다음 예제는 덧셈을 수행하는 </a:t>
            </a:r>
            <a:r>
              <a:rPr lang="en-US" altLang="ko-KR" dirty="0"/>
              <a:t>hap( ) </a:t>
            </a:r>
            <a:r>
              <a:rPr lang="ko-KR" altLang="en-US" dirty="0"/>
              <a:t>함수와 뺄셈을 수행하는 </a:t>
            </a:r>
            <a:r>
              <a:rPr lang="en-US" altLang="ko-KR" dirty="0"/>
              <a:t>cha( ) </a:t>
            </a:r>
            <a:r>
              <a:rPr lang="ko-KR" altLang="en-US" dirty="0"/>
              <a:t>함수를 정의하고 각각 함수를 호출할 때 필요한 인자를 포함</a:t>
            </a:r>
            <a:endParaRPr lang="en-US" altLang="ko-KR" dirty="0"/>
          </a:p>
          <a:p>
            <a:pPr lvl="2"/>
            <a:r>
              <a:rPr lang="ko-KR" altLang="en-US" dirty="0"/>
              <a:t>인자라 함은 함수 안에 콤마로 구분되며 </a:t>
            </a:r>
            <a:r>
              <a:rPr lang="en-US" altLang="ko-KR" dirty="0"/>
              <a:t>hap($a, $b) </a:t>
            </a:r>
            <a:r>
              <a:rPr lang="ko-KR" altLang="en-US" dirty="0"/>
              <a:t>또는 </a:t>
            </a:r>
            <a:r>
              <a:rPr lang="en-US" altLang="ko-KR" dirty="0"/>
              <a:t>hap(10, 20)</a:t>
            </a:r>
            <a:r>
              <a:rPr lang="ko-KR" altLang="en-US" dirty="0"/>
              <a:t>과 같이 함수의 괄호 안에 있는 변수나 숫자를 의미</a:t>
            </a:r>
          </a:p>
        </p:txBody>
      </p:sp>
    </p:spTree>
    <p:extLst>
      <p:ext uri="{BB962C8B-B14F-4D97-AF65-F5344CB8AC3E}">
        <p14:creationId xmlns:p14="http://schemas.microsoft.com/office/powerpoint/2010/main" val="781803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5DE73F-FBD2-409D-8AAB-076C144D0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476672"/>
            <a:ext cx="8460432" cy="56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7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C351B3D-4AC3-489F-AAF1-1455D395EC51}"/>
              </a:ext>
            </a:extLst>
          </p:cNvPr>
          <p:cNvGrpSpPr/>
          <p:nvPr/>
        </p:nvGrpSpPr>
        <p:grpSpPr>
          <a:xfrm>
            <a:off x="341784" y="908720"/>
            <a:ext cx="8460432" cy="3934388"/>
            <a:chOff x="341784" y="701833"/>
            <a:chExt cx="8460432" cy="39343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EA0E62-9762-40FB-BF36-A06D5BEB6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84" y="701833"/>
              <a:ext cx="8460432" cy="221802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6D7829D-E643-41FE-AC82-34E53EB2E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088" y="2863821"/>
              <a:ext cx="8316000" cy="177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85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D876F8-65C7-4E46-9C6C-502C8B3C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4" y="704833"/>
            <a:ext cx="6376054" cy="33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31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2"/>
            <a:ext cx="8642350" cy="2592288"/>
          </a:xfrm>
        </p:spPr>
        <p:txBody>
          <a:bodyPr/>
          <a:lstStyle/>
          <a:p>
            <a:pPr lvl="1"/>
            <a:r>
              <a:rPr lang="en-US" altLang="ko-KR" dirty="0"/>
              <a:t>return </a:t>
            </a:r>
            <a:r>
              <a:rPr lang="ko-KR" altLang="en-US" dirty="0"/>
              <a:t>값을 갖는 함수</a:t>
            </a:r>
            <a:endParaRPr lang="en-US" altLang="ko-KR" dirty="0"/>
          </a:p>
          <a:p>
            <a:pPr lvl="2"/>
            <a:r>
              <a:rPr lang="en-US" altLang="ko-KR" dirty="0"/>
              <a:t>return </a:t>
            </a:r>
            <a:r>
              <a:rPr lang="ko-KR" altLang="en-US" dirty="0"/>
              <a:t>값이라 함은 함수를 호출할 때 반환되는 값을 의미</a:t>
            </a:r>
            <a:endParaRPr lang="en-US" altLang="ko-KR" dirty="0"/>
          </a:p>
          <a:p>
            <a:pPr lvl="2"/>
            <a:r>
              <a:rPr lang="ko-KR" altLang="en-US" dirty="0"/>
              <a:t>프로그램을 실행하다가 </a:t>
            </a:r>
            <a:r>
              <a:rPr lang="en-US" altLang="ko-KR" dirty="0"/>
              <a:t>return </a:t>
            </a:r>
            <a:r>
              <a:rPr lang="ko-KR" altLang="en-US" dirty="0"/>
              <a:t>키워드를 만나게 되면 수행 중이던 함수를 중단하고 산출된 결과값을 반환</a:t>
            </a:r>
            <a:endParaRPr lang="en-US" altLang="ko-KR" dirty="0"/>
          </a:p>
          <a:p>
            <a:pPr lvl="2"/>
            <a:r>
              <a:rPr lang="en-US" altLang="ko-KR" dirty="0"/>
              <a:t>return </a:t>
            </a:r>
            <a:r>
              <a:rPr lang="ko-KR" altLang="en-US" dirty="0"/>
              <a:t>문 다음에 오는 명령문은 무조건 무시되므로 주의</a:t>
            </a:r>
            <a:endParaRPr lang="en-US" altLang="ko-KR" dirty="0"/>
          </a:p>
          <a:p>
            <a:pPr lvl="2"/>
            <a:r>
              <a:rPr lang="ko-KR" altLang="en-US" dirty="0"/>
              <a:t>다음 예제를 통해 </a:t>
            </a:r>
            <a:r>
              <a:rPr lang="en-US" altLang="ko-KR" dirty="0"/>
              <a:t>return </a:t>
            </a:r>
            <a:r>
              <a:rPr lang="ko-KR" altLang="en-US" dirty="0"/>
              <a:t>문 다음에 오는 명령문이 무시되는 경우를 살펴보도록 함</a:t>
            </a:r>
          </a:p>
        </p:txBody>
      </p:sp>
    </p:spTree>
    <p:extLst>
      <p:ext uri="{BB962C8B-B14F-4D97-AF65-F5344CB8AC3E}">
        <p14:creationId xmlns:p14="http://schemas.microsoft.com/office/powerpoint/2010/main" val="14525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1206B3-56EA-44A7-A79E-8C1594BC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5" y="548680"/>
            <a:ext cx="8566470" cy="57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07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2BDBF9-5EEC-40FA-BFF6-6F195D15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2" y="836712"/>
            <a:ext cx="8566470" cy="18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212069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FF3399"/>
                </a:solidFill>
              </a:rPr>
              <a:t>일차원</a:t>
            </a:r>
            <a:r>
              <a:rPr lang="ko-KR" altLang="en-US">
                <a:solidFill>
                  <a:srgbClr val="FF3399"/>
                </a:solidFill>
              </a:rPr>
              <a:t> 배열 </a:t>
            </a:r>
            <a:endParaRPr lang="en-US" altLang="ko-KR" dirty="0">
              <a:solidFill>
                <a:srgbClr val="FF3399"/>
              </a:solidFill>
            </a:endParaRPr>
          </a:p>
          <a:p>
            <a:endParaRPr lang="en-US" altLang="ko-KR" sz="1000" dirty="0"/>
          </a:p>
          <a:p>
            <a:pPr lvl="1"/>
            <a:r>
              <a:rPr lang="ko-KR" altLang="en-US" dirty="0"/>
              <a:t>배열은 동일한 이름의 변수를 여러 개 사용하고자 할 때 유용하며 각각의 원소를 구별하기 위해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ko-KR" altLang="en-US" dirty="0" err="1"/>
              <a:t>키값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pPr lvl="1"/>
            <a:r>
              <a:rPr lang="ko-KR" altLang="en-US" dirty="0" err="1"/>
              <a:t>일차원</a:t>
            </a:r>
            <a:r>
              <a:rPr lang="ko-KR" altLang="en-US" dirty="0"/>
              <a:t> 배열은 한 사람에 대한 여러 개의 과목 점수를 산출할 때 사용되며 </a:t>
            </a:r>
            <a:r>
              <a:rPr lang="ko-KR" altLang="en-US" dirty="0" err="1"/>
              <a:t>키값으로는</a:t>
            </a:r>
            <a:r>
              <a:rPr lang="ko-KR" altLang="en-US" dirty="0"/>
              <a:t> 정수형 또는 문자열형이 사용됨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8772B-FA92-4959-BF8C-45828701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14" y="3717032"/>
            <a:ext cx="7499718" cy="11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44A08A-401F-43CB-ABCA-36AE01A0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764704"/>
            <a:ext cx="6480720" cy="34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2"/>
            <a:ext cx="8642350" cy="2592288"/>
          </a:xfrm>
        </p:spPr>
        <p:txBody>
          <a:bodyPr/>
          <a:lstStyle/>
          <a:p>
            <a:pPr lvl="1"/>
            <a:r>
              <a:rPr lang="ko-KR" altLang="en-US" dirty="0"/>
              <a:t>인자를 함께 선언하여 호출하는 함수</a:t>
            </a:r>
            <a:endParaRPr lang="en-US" altLang="ko-KR" dirty="0"/>
          </a:p>
          <a:p>
            <a:pPr lvl="2"/>
            <a:r>
              <a:rPr lang="ko-KR" altLang="en-US" dirty="0"/>
              <a:t>함수를 호출할 때 괄호 안에 선언하는 인자를 실 매개변수를 의미하고</a:t>
            </a:r>
            <a:endParaRPr lang="en-US" altLang="ko-KR" dirty="0"/>
          </a:p>
          <a:p>
            <a:pPr lvl="2"/>
            <a:r>
              <a:rPr lang="ko-KR" altLang="en-US" dirty="0"/>
              <a:t>함수를 정의할 때 괄호 안에 선언하는 인자를 형식 매개변수라고 함</a:t>
            </a:r>
            <a:endParaRPr lang="en-US" altLang="ko-KR" dirty="0"/>
          </a:p>
          <a:p>
            <a:pPr lvl="2"/>
            <a:r>
              <a:rPr lang="ko-KR" altLang="en-US" dirty="0"/>
              <a:t>실 매개변수와 형식 매개변수에 대해 다음 예제를 통해 자세히 살펴보도록 함</a:t>
            </a:r>
          </a:p>
        </p:txBody>
      </p:sp>
    </p:spTree>
    <p:extLst>
      <p:ext uri="{BB962C8B-B14F-4D97-AF65-F5344CB8AC3E}">
        <p14:creationId xmlns:p14="http://schemas.microsoft.com/office/powerpoint/2010/main" val="670195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545EE1-FF6B-4AD4-8517-27E39A6C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476672"/>
            <a:ext cx="8316416" cy="60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89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1EAAAD-D0E7-434F-85E0-D5D3C660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764704"/>
            <a:ext cx="8262664" cy="27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3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9ACDF2-B190-4762-819A-21D5B7C5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729985"/>
            <a:ext cx="6624735" cy="378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45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8F9CD7-1DE5-469B-9D4D-09CEB45F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9" y="404664"/>
            <a:ext cx="8642101" cy="58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77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477322-C6F4-4AE6-88C7-54E7FE17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9" y="635550"/>
            <a:ext cx="8642102" cy="55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55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5E73406-3201-475D-A417-860A3AB3EEE3}"/>
              </a:ext>
            </a:extLst>
          </p:cNvPr>
          <p:cNvGrpSpPr/>
          <p:nvPr/>
        </p:nvGrpSpPr>
        <p:grpSpPr>
          <a:xfrm>
            <a:off x="429444" y="729985"/>
            <a:ext cx="6590829" cy="3758386"/>
            <a:chOff x="429444" y="729985"/>
            <a:chExt cx="6590829" cy="375838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EB3D831-58AC-458D-AC1F-ED41B69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444" y="729985"/>
              <a:ext cx="5582716" cy="46071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698B536-9B7D-4D67-AC43-44CE690C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111" y="1268761"/>
              <a:ext cx="6555162" cy="3219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294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9F82CA-7E21-418D-B9E8-1C048867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0" y="365712"/>
            <a:ext cx="8628619" cy="61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82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D8A673-C3A8-48D2-8D65-7E055B85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0" y="558506"/>
            <a:ext cx="8628619" cy="57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5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22FD55-13DD-44C9-B8F3-78CEFE3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4" y="519444"/>
            <a:ext cx="8630111" cy="58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37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1263137-FEE3-4669-939C-6E7944DDC13C}"/>
              </a:ext>
            </a:extLst>
          </p:cNvPr>
          <p:cNvGrpSpPr/>
          <p:nvPr/>
        </p:nvGrpSpPr>
        <p:grpSpPr>
          <a:xfrm>
            <a:off x="257690" y="558506"/>
            <a:ext cx="8630410" cy="5019340"/>
            <a:chOff x="257690" y="558506"/>
            <a:chExt cx="8630410" cy="501934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71AE6D8-E10F-48FD-9A7E-9C13C3B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690" y="558506"/>
              <a:ext cx="8628619" cy="7540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2416C8E-7738-45F3-BAF5-7E15B1499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00" y="1216476"/>
              <a:ext cx="8542800" cy="436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0607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184D1B-F4B3-4B10-90D7-1A643879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9" y="729985"/>
            <a:ext cx="6753539" cy="382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77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944216"/>
          </a:xfrm>
        </p:spPr>
        <p:txBody>
          <a:bodyPr/>
          <a:lstStyle/>
          <a:p>
            <a:r>
              <a:rPr lang="ko-KR" altLang="en-US" dirty="0"/>
              <a:t>문자열 관련 함수</a:t>
            </a:r>
            <a:endParaRPr lang="en-US" altLang="ko-KR" dirty="0"/>
          </a:p>
          <a:p>
            <a:pPr lvl="1"/>
            <a:r>
              <a:rPr lang="ko-KR" altLang="en-US" dirty="0"/>
              <a:t>문자열은 바이트의 집합으로 구성되며 공백도 한 개의 바이트 문자로 취급됨</a:t>
            </a:r>
            <a:endParaRPr lang="en-US" altLang="ko-KR" dirty="0"/>
          </a:p>
          <a:p>
            <a:pPr lvl="1"/>
            <a:r>
              <a:rPr lang="en-US" altLang="ko-KR" dirty="0"/>
              <a:t>PHP</a:t>
            </a:r>
            <a:r>
              <a:rPr lang="ko-KR" altLang="en-US" dirty="0"/>
              <a:t>에서 제공되는 문자열 관련 함수는 다양하게 제공되지만 그 중에서 자주 사용되는 문자열 함수에 대해서만 다음 표와 같이 정리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5F8027-AFA4-4D44-8597-9177E1BC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805169"/>
            <a:ext cx="8316924" cy="31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1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AC7FFE-CE93-4699-819F-4337924B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64704"/>
            <a:ext cx="8093360" cy="49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7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672408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 암호화 함수 </a:t>
            </a:r>
            <a:r>
              <a:rPr lang="en-US" altLang="ko-KR" b="1" dirty="0">
                <a:solidFill>
                  <a:srgbClr val="FF0066"/>
                </a:solidFill>
              </a:rPr>
              <a:t>: crypt( ) </a:t>
            </a:r>
            <a:r>
              <a:rPr lang="ko-KR" altLang="en-US" b="1" dirty="0">
                <a:solidFill>
                  <a:srgbClr val="FF0066"/>
                </a:solidFill>
              </a:rPr>
              <a:t>함수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/>
              <a:t>crypt( ) </a:t>
            </a:r>
            <a:r>
              <a:rPr lang="ko-KR" altLang="en-US" dirty="0"/>
              <a:t>함수는 단방향 암호화 함수로 개인정보 유출을 막기 위한 도용 방지에 효과적으로 사용</a:t>
            </a:r>
            <a:endParaRPr lang="en-US" altLang="ko-KR" dirty="0"/>
          </a:p>
          <a:p>
            <a:pPr lvl="2"/>
            <a:r>
              <a:rPr lang="ko-KR" altLang="en-US" dirty="0"/>
              <a:t>사용자가 등록한 비밀번호는 데이터베이스에 암호화 되어 저장되기 때문에 </a:t>
            </a:r>
            <a:endParaRPr lang="en-US" altLang="ko-KR" dirty="0"/>
          </a:p>
          <a:p>
            <a:pPr lvl="2"/>
            <a:r>
              <a:rPr lang="ko-KR" altLang="en-US" dirty="0"/>
              <a:t>암호화된 비밀번호는 사용자에 의해 원래 비밀번호와 함께 있을 때만 유효하기 때문에 관리자에 의한 도용 또한 방지 할 수 있음</a:t>
            </a:r>
            <a:endParaRPr lang="en-US" altLang="ko-KR" dirty="0"/>
          </a:p>
          <a:p>
            <a:pPr lvl="2"/>
            <a:r>
              <a:rPr lang="en-US" altLang="ko-KR" dirty="0"/>
              <a:t>crypt( ) </a:t>
            </a:r>
            <a:r>
              <a:rPr lang="ko-KR" altLang="en-US" dirty="0"/>
              <a:t>함수는 단방향 암호화이므로 복호화 수행은 안 됨</a:t>
            </a:r>
            <a:endParaRPr lang="en-US" altLang="ko-KR" dirty="0"/>
          </a:p>
          <a:p>
            <a:pPr lvl="2"/>
            <a:r>
              <a:rPr lang="ko-KR" altLang="en-US" dirty="0"/>
              <a:t>다음 예제를 통해 </a:t>
            </a:r>
            <a:r>
              <a:rPr lang="en-US" altLang="ko-KR" dirty="0"/>
              <a:t>crypt( ) </a:t>
            </a:r>
            <a:r>
              <a:rPr lang="ko-KR" altLang="en-US" dirty="0"/>
              <a:t>함수의 사용방법에 대해 자세히 살펴보도록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778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AD078CC-2F33-408A-9739-D8EA909D15D3}"/>
              </a:ext>
            </a:extLst>
          </p:cNvPr>
          <p:cNvGrpSpPr/>
          <p:nvPr/>
        </p:nvGrpSpPr>
        <p:grpSpPr>
          <a:xfrm>
            <a:off x="449796" y="548680"/>
            <a:ext cx="8244408" cy="5561469"/>
            <a:chOff x="0" y="44624"/>
            <a:chExt cx="9144000" cy="616831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AA6151-B7DC-4564-8AAE-781199C5D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624"/>
              <a:ext cx="9144000" cy="413013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988506-68E5-4F6B-9D5D-25B50A04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86" y="4122418"/>
              <a:ext cx="8974800" cy="2090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224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3CA477-10AF-47A4-9A68-39138695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1" y="764704"/>
            <a:ext cx="8165266" cy="44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7461BF-DEE3-4861-A6FE-8DB6C44F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9" y="729985"/>
            <a:ext cx="6619023" cy="42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41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AAF1D91-5B95-4964-9011-AAFCD5E42EA8}"/>
              </a:ext>
            </a:extLst>
          </p:cNvPr>
          <p:cNvGrpSpPr/>
          <p:nvPr/>
        </p:nvGrpSpPr>
        <p:grpSpPr>
          <a:xfrm>
            <a:off x="485800" y="332656"/>
            <a:ext cx="8172400" cy="6364732"/>
            <a:chOff x="0" y="-20014"/>
            <a:chExt cx="9144000" cy="712142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0836D9-81C6-4FBC-8BC6-38CC95BFC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0014"/>
              <a:ext cx="9144000" cy="495375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457ED28-5D94-49B2-86E6-86A7B6777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10" y="4837918"/>
              <a:ext cx="9108504" cy="226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011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4776CF-4B31-46BE-B749-85AC6720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548680"/>
            <a:ext cx="5688632" cy="60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669F2AE-3A7F-4513-8A76-8B1AD5090757}"/>
              </a:ext>
            </a:extLst>
          </p:cNvPr>
          <p:cNvGrpSpPr/>
          <p:nvPr/>
        </p:nvGrpSpPr>
        <p:grpSpPr>
          <a:xfrm>
            <a:off x="251520" y="602092"/>
            <a:ext cx="8635535" cy="5275180"/>
            <a:chOff x="251520" y="548680"/>
            <a:chExt cx="8635535" cy="52751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ABA75E5-C755-49D3-87B4-35067FFA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548680"/>
              <a:ext cx="8635535" cy="419342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80FE75-ACFD-4BCF-8321-E18470B4F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00" y="4682848"/>
              <a:ext cx="8510400" cy="114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436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1C53D1-05C8-40E8-B517-16CABDDA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332657"/>
            <a:ext cx="828092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1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23AF9C-6616-4B2F-B807-C9E6E06E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6058818" cy="32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8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672408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알파벳 대</a:t>
            </a:r>
            <a:r>
              <a:rPr lang="en-US" altLang="ko-KR" b="1" dirty="0">
                <a:solidFill>
                  <a:srgbClr val="FF0066"/>
                </a:solidFill>
              </a:rPr>
              <a:t>/</a:t>
            </a:r>
            <a:r>
              <a:rPr lang="ko-KR" altLang="en-US" b="1" dirty="0">
                <a:solidFill>
                  <a:srgbClr val="FF0066"/>
                </a:solidFill>
              </a:rPr>
              <a:t>소문자 변환 함수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strtoupper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주어진 문자열의 알파벳을 모두 대문자로 변환</a:t>
            </a:r>
            <a:endParaRPr lang="en-US" altLang="ko-KR" dirty="0"/>
          </a:p>
          <a:p>
            <a:pPr lvl="2"/>
            <a:r>
              <a:rPr lang="en-US" altLang="ko-KR" dirty="0" err="1"/>
              <a:t>strtolower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주어진 문자열의 알파벳을 모두 소문자로 변환</a:t>
            </a:r>
            <a:endParaRPr lang="en-US" altLang="ko-KR" dirty="0"/>
          </a:p>
          <a:p>
            <a:pPr lvl="2"/>
            <a:r>
              <a:rPr lang="ko-KR" altLang="en-US" dirty="0"/>
              <a:t>다음 예제를 통해 주어진 문자열을 알파벳 대문자와 소문자로 모두 변환하는 방법을 자세히 살펴보도록 함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53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FFB3C18-643E-4990-8209-B629A7942F35}"/>
              </a:ext>
            </a:extLst>
          </p:cNvPr>
          <p:cNvGrpSpPr/>
          <p:nvPr/>
        </p:nvGrpSpPr>
        <p:grpSpPr>
          <a:xfrm>
            <a:off x="305780" y="476672"/>
            <a:ext cx="8532440" cy="5726898"/>
            <a:chOff x="0" y="116632"/>
            <a:chExt cx="9148765" cy="614057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CC3210E-40C7-4219-BCE7-01A5ACAE4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514860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61580B-49B2-4550-B1AF-D701B2B5C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65" y="5204484"/>
              <a:ext cx="9129600" cy="1052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93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48BBED-BDEC-4A03-8568-2F30FFF9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4" y="836712"/>
            <a:ext cx="8527996" cy="18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1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10F57D-AD4A-4989-840C-3CD4C427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34" y="646991"/>
            <a:ext cx="6058819" cy="322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74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3672408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문자열의 길이 반환 함수 </a:t>
            </a:r>
            <a:r>
              <a:rPr lang="en-US" altLang="ko-KR" b="1" dirty="0">
                <a:solidFill>
                  <a:srgbClr val="FF0066"/>
                </a:solidFill>
              </a:rPr>
              <a:t>: </a:t>
            </a:r>
            <a:r>
              <a:rPr lang="en-US" altLang="ko-KR" b="1" dirty="0" err="1">
                <a:solidFill>
                  <a:srgbClr val="FF0066"/>
                </a:solidFill>
              </a:rPr>
              <a:t>strlen</a:t>
            </a:r>
            <a:r>
              <a:rPr lang="en-US" altLang="ko-KR" b="1" dirty="0">
                <a:solidFill>
                  <a:srgbClr val="FF0066"/>
                </a:solidFill>
              </a:rPr>
              <a:t>( ) </a:t>
            </a:r>
            <a:r>
              <a:rPr lang="ko-KR" altLang="en-US" b="1" dirty="0">
                <a:solidFill>
                  <a:srgbClr val="FF0066"/>
                </a:solidFill>
              </a:rPr>
              <a:t>함수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strlen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함수는 문자열의 길이를 반환해 주는 함수로 회원가입 서식 등에서 입력한 문자열을 확인하고 체크할 때 유용하게 사용</a:t>
            </a:r>
            <a:endParaRPr lang="en-US" altLang="ko-KR" dirty="0"/>
          </a:p>
          <a:p>
            <a:pPr lvl="2"/>
            <a:r>
              <a:rPr lang="ko-KR" altLang="en-US" dirty="0"/>
              <a:t>영문 알파벳은 </a:t>
            </a:r>
            <a:r>
              <a:rPr lang="en-US" altLang="ko-KR" dirty="0"/>
              <a:t>1</a:t>
            </a:r>
            <a:r>
              <a:rPr lang="ko-KR" altLang="en-US" dirty="0"/>
              <a:t>바이트이고 한글 한 글자는 </a:t>
            </a:r>
            <a:r>
              <a:rPr lang="en-US" altLang="ko-KR" dirty="0"/>
              <a:t>2</a:t>
            </a:r>
            <a:r>
              <a:rPr lang="ko-KR" altLang="en-US" dirty="0"/>
              <a:t>바이트로 계산되므로 영문과 한글은 두 배의 차이가 있음</a:t>
            </a:r>
            <a:endParaRPr lang="en-US" altLang="ko-KR" dirty="0"/>
          </a:p>
          <a:p>
            <a:pPr lvl="2"/>
            <a:r>
              <a:rPr lang="ko-KR" altLang="en-US" dirty="0"/>
              <a:t>다음 예제를 통해 </a:t>
            </a:r>
            <a:r>
              <a:rPr lang="en-US" altLang="ko-KR" dirty="0" err="1"/>
              <a:t>strlen</a:t>
            </a:r>
            <a:r>
              <a:rPr lang="en-US" altLang="ko-KR" dirty="0"/>
              <a:t>( ) </a:t>
            </a:r>
            <a:r>
              <a:rPr lang="ko-KR" altLang="en-US" dirty="0"/>
              <a:t>함수의 사용방법에 대해 살펴보도록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9284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774ACF-057D-4E66-9284-3F6598F5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332656"/>
            <a:ext cx="8532440" cy="60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5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6238DA-2E46-4D4A-89D6-8B1FC605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980728"/>
            <a:ext cx="8532440" cy="27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D36C755-5CEB-4ABD-942F-7D3ECAA92EF9}"/>
              </a:ext>
            </a:extLst>
          </p:cNvPr>
          <p:cNvGrpSpPr/>
          <p:nvPr/>
        </p:nvGrpSpPr>
        <p:grpSpPr>
          <a:xfrm>
            <a:off x="561324" y="661392"/>
            <a:ext cx="5987550" cy="3424198"/>
            <a:chOff x="561324" y="661392"/>
            <a:chExt cx="5987550" cy="342419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CBFDD53-D37B-4E16-A8DD-2993367D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324" y="661392"/>
              <a:ext cx="5018788" cy="39492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94F54B-19C9-469C-B34F-469D6FB9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10" y="1130187"/>
              <a:ext cx="5976664" cy="2955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02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A8B651-4CFE-4390-8DF2-D3779F2D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4704"/>
            <a:ext cx="6120679" cy="40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10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764704"/>
            <a:ext cx="8642350" cy="36724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다음 예제는 텍스트 상자에 한글 </a:t>
            </a:r>
            <a:r>
              <a:rPr lang="en-US" altLang="ko-KR" dirty="0"/>
              <a:t>10</a:t>
            </a:r>
            <a:r>
              <a:rPr lang="ko-KR" altLang="en-US" dirty="0"/>
              <a:t>자만 입력할 수 있도록 문자열의 길이를 반환해 주는 </a:t>
            </a:r>
            <a:r>
              <a:rPr lang="en-US" altLang="ko-KR" dirty="0" err="1"/>
              <a:t>strlen</a:t>
            </a:r>
            <a:r>
              <a:rPr lang="en-US" altLang="ko-KR" dirty="0"/>
              <a:t>( ) </a:t>
            </a:r>
            <a:r>
              <a:rPr lang="ko-KR" altLang="en-US" dirty="0"/>
              <a:t>함수를 사용한 프로그램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에서 다루고 있는 </a:t>
            </a:r>
            <a:r>
              <a:rPr lang="en-US" altLang="ko-KR" dirty="0"/>
              <a:t>&lt;form&gt; </a:t>
            </a:r>
            <a:r>
              <a:rPr lang="ko-KR" altLang="en-US" dirty="0"/>
              <a:t>태그는 아직 배우지 않았지만 </a:t>
            </a:r>
            <a:r>
              <a:rPr lang="en-US" altLang="ko-KR" dirty="0"/>
              <a:t>PHP</a:t>
            </a:r>
            <a:r>
              <a:rPr lang="ko-KR" altLang="en-US" dirty="0"/>
              <a:t>에서 많이 사용되는 태그이므로 미리 살펴보기로 함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다음 예제를 통해 </a:t>
            </a:r>
            <a:r>
              <a:rPr lang="en-US" altLang="ko-KR" dirty="0"/>
              <a:t>FORM </a:t>
            </a:r>
            <a:r>
              <a:rPr lang="ko-KR" altLang="en-US" dirty="0"/>
              <a:t>태그 사용방법에 대해 살펴보고 좀더 구체적인 내용에 대해서는 </a:t>
            </a:r>
            <a:r>
              <a:rPr lang="en-US" altLang="ko-KR" dirty="0"/>
              <a:t>9</a:t>
            </a:r>
            <a:r>
              <a:rPr lang="ko-KR" altLang="en-US" dirty="0"/>
              <a:t>장에서 다루기로 함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다음 예제를 통해 입력한 문자열이 출력되도록 하려면 반드시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5-17] </a:t>
            </a:r>
            <a:r>
              <a:rPr lang="ko-KR" altLang="en-US" dirty="0"/>
              <a:t>프로그램이 존재해야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5535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295676-2644-4486-A26D-7B35486D0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7" y="692696"/>
            <a:ext cx="8559526" cy="370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14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F1723B-5B92-4ED6-BE00-52FEEEFE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08" y="661392"/>
            <a:ext cx="6236232" cy="31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73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1B1759-49CF-42EA-B125-EC234FCA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4664"/>
            <a:ext cx="841517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12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0323EE-9B70-403B-A11C-21F8DA57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30426"/>
            <a:ext cx="5760640" cy="28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84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45C451-529E-4B5D-A981-C72C23B7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76672"/>
            <a:ext cx="7128792" cy="57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8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808312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줄을 바꾸어 주는 함수 </a:t>
            </a:r>
            <a:r>
              <a:rPr lang="en-US" altLang="ko-KR" b="1" dirty="0">
                <a:solidFill>
                  <a:srgbClr val="FF0066"/>
                </a:solidFill>
              </a:rPr>
              <a:t>: nl2br( ) </a:t>
            </a:r>
            <a:r>
              <a:rPr lang="ko-KR" altLang="en-US" b="1" dirty="0">
                <a:solidFill>
                  <a:srgbClr val="FF0066"/>
                </a:solidFill>
              </a:rPr>
              <a:t>함수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/>
              <a:t>nl2br(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함수는 </a:t>
            </a:r>
            <a:r>
              <a:rPr lang="en-US" altLang="ko-KR" dirty="0"/>
              <a:t>New Line to HTML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태그를 의미하는 함수</a:t>
            </a:r>
            <a:endParaRPr lang="en-US" altLang="ko-KR" dirty="0"/>
          </a:p>
          <a:p>
            <a:pPr lvl="2"/>
            <a:r>
              <a:rPr lang="en-US" altLang="ko-KR" dirty="0"/>
              <a:t>&lt;form&gt; </a:t>
            </a:r>
            <a:r>
              <a:rPr lang="ko-KR" altLang="en-US" dirty="0"/>
              <a:t>태그의 입력 양식에서 </a:t>
            </a:r>
            <a:r>
              <a:rPr lang="en-US" altLang="ko-KR" dirty="0"/>
              <a:t>[Enter]</a:t>
            </a:r>
            <a:r>
              <a:rPr lang="ko-KR" altLang="en-US" dirty="0"/>
              <a:t>를 눌러주게 되면 줄이 강제로 바뀌게 되며 </a:t>
            </a:r>
            <a:endParaRPr lang="en-US" altLang="ko-KR" dirty="0"/>
          </a:p>
          <a:p>
            <a:pPr lvl="2"/>
            <a:r>
              <a:rPr lang="en-US" altLang="ko-KR" dirty="0"/>
              <a:t>[Enter] </a:t>
            </a:r>
            <a:r>
              <a:rPr lang="ko-KR" altLang="en-US" dirty="0" err="1"/>
              <a:t>키값에</a:t>
            </a:r>
            <a:r>
              <a:rPr lang="ko-KR" altLang="en-US" dirty="0"/>
              <a:t> 해당하는 명령을 웹 브라우저에서 나타내기 위해 이 함수를 사용하여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태그로 변환해 줌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5-18]</a:t>
            </a:r>
            <a:r>
              <a:rPr lang="ko-KR" altLang="en-US" dirty="0"/>
              <a:t>에서 문자열을 입력 후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5-19]</a:t>
            </a:r>
            <a:r>
              <a:rPr lang="ko-KR" altLang="en-US" dirty="0"/>
              <a:t>에서 확인할 수 있도록 다음 예제를 순차적으로 수행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0050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F27919-6947-4CA4-9D0A-E0879AEC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2656"/>
            <a:ext cx="7254334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7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F099E7-EEAE-4A7F-8740-01A15773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56" y="344421"/>
            <a:ext cx="7156174" cy="62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11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088232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문자열과 아스키코드 변환 함수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ord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문자열을 아스키코드로 변환해 주는 함수</a:t>
            </a:r>
            <a:endParaRPr lang="en-US" altLang="ko-KR" dirty="0"/>
          </a:p>
          <a:p>
            <a:pPr lvl="2"/>
            <a:r>
              <a:rPr lang="en-US" altLang="ko-KR" dirty="0" err="1"/>
              <a:t>chr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아스키코드를 문자열로 변환해 주는 함수</a:t>
            </a:r>
            <a:endParaRPr lang="en-US" altLang="ko-KR" dirty="0"/>
          </a:p>
          <a:p>
            <a:pPr lvl="2"/>
            <a:r>
              <a:rPr lang="ko-KR" altLang="en-US" dirty="0"/>
              <a:t>다음 예제를 통해 알파벳과 아스키코드 값의 상관관계에 대해 살펴보도록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231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6FA130-B85C-4C54-8BEB-1FD66A10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4" y="398976"/>
            <a:ext cx="8630111" cy="61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883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0304C3-AF3B-4244-8D4D-99946B84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76672"/>
            <a:ext cx="8638284" cy="58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60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5F82666-465E-4B58-B743-488CF65CEE8C}"/>
              </a:ext>
            </a:extLst>
          </p:cNvPr>
          <p:cNvGrpSpPr/>
          <p:nvPr/>
        </p:nvGrpSpPr>
        <p:grpSpPr>
          <a:xfrm>
            <a:off x="323528" y="692696"/>
            <a:ext cx="8638284" cy="3996170"/>
            <a:chOff x="323528" y="692696"/>
            <a:chExt cx="8638284" cy="39961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1052FB8-9943-4C17-A23B-E8755765D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692696"/>
              <a:ext cx="8638284" cy="132305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E868E0-2751-40C0-8FFB-E2028C8B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650" y="1972511"/>
              <a:ext cx="8507830" cy="2716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2190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D1987-D190-4EAF-997E-EA1016B1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6184837" cy="36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38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 출력 함수 </a:t>
            </a:r>
            <a:r>
              <a:rPr lang="en-US" altLang="ko-KR" b="1" dirty="0">
                <a:solidFill>
                  <a:srgbClr val="FF0066"/>
                </a:solidFill>
              </a:rPr>
              <a:t>: echo(</a:t>
            </a:r>
            <a:r>
              <a:rPr lang="ko-KR" altLang="en-US" b="1" dirty="0">
                <a:solidFill>
                  <a:srgbClr val="FF0066"/>
                </a:solidFill>
              </a:rPr>
              <a:t> </a:t>
            </a:r>
            <a:r>
              <a:rPr lang="en-US" altLang="ko-KR" b="1" dirty="0">
                <a:solidFill>
                  <a:srgbClr val="FF0066"/>
                </a:solidFill>
              </a:rPr>
              <a:t>)</a:t>
            </a:r>
            <a:r>
              <a:rPr lang="ko-KR" altLang="en-US" b="1" dirty="0">
                <a:solidFill>
                  <a:srgbClr val="FF0066"/>
                </a:solidFill>
              </a:rPr>
              <a:t> 함수와 </a:t>
            </a:r>
            <a:r>
              <a:rPr lang="en-US" altLang="ko-KR" b="1" dirty="0">
                <a:solidFill>
                  <a:srgbClr val="FF0066"/>
                </a:solidFill>
              </a:rPr>
              <a:t>print( ) </a:t>
            </a:r>
            <a:r>
              <a:rPr lang="ko-KR" altLang="en-US" b="1" dirty="0">
                <a:solidFill>
                  <a:srgbClr val="FF0066"/>
                </a:solidFill>
              </a:rPr>
              <a:t>함수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ko-KR" altLang="en-US" dirty="0"/>
              <a:t>문자열을 출력해 주는 함수로 괄호 안에 문자열 태그 등은 큰따옴표를 표시하고 수식과 변수는 따옴표를 사용하지 않음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345135-1804-4629-9FDB-88EF2EDE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5"/>
            <a:ext cx="7848872" cy="943450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A23F81C-EE22-4DB1-8289-32E61B6C297A}"/>
              </a:ext>
            </a:extLst>
          </p:cNvPr>
          <p:cNvSpPr txBox="1">
            <a:spLocks/>
          </p:cNvSpPr>
          <p:nvPr/>
        </p:nvSpPr>
        <p:spPr>
          <a:xfrm>
            <a:off x="250825" y="3176019"/>
            <a:ext cx="8642350" cy="1612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b="1" dirty="0">
                <a:solidFill>
                  <a:srgbClr val="FF0066"/>
                </a:solidFill>
              </a:rPr>
              <a:t>형식이 있는 함수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 err="1"/>
              <a:t>형지정어를</a:t>
            </a:r>
            <a:r>
              <a:rPr lang="ko-KR" altLang="en-US" dirty="0"/>
              <a:t> 사용하여 출력할 형식을 설정하여 자체 출력 기능을 가지고 있는 반면</a:t>
            </a:r>
            <a:endParaRPr lang="en-US" altLang="ko-KR" dirty="0"/>
          </a:p>
          <a:p>
            <a:pPr lvl="2"/>
            <a:r>
              <a:rPr lang="en-US" altLang="ko-KR" dirty="0" err="1"/>
              <a:t>sprintf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출력 내용 설정만 가능한 함수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6B1C71-2117-4009-A89F-2EC522915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60859"/>
            <a:ext cx="7848872" cy="9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2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66A3D2-D507-478F-B895-EBF942AD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7" y="836712"/>
            <a:ext cx="8342106" cy="462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01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CCD522-7DBB-4D7D-ABDE-1565B06B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476672"/>
            <a:ext cx="8604448" cy="57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845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031D92-57ED-4BB4-9215-A8301EF2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836712"/>
            <a:ext cx="8604448" cy="20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161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FE1AC9-D81D-452B-8AD7-06E1CC70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64704"/>
            <a:ext cx="5612482" cy="33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10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72208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문자열을 잘라주는 함수 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substr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문자열에서 자르기를 시작할 위치를 왼쪽부터 </a:t>
            </a:r>
            <a:r>
              <a:rPr lang="en-US" altLang="ko-KR" dirty="0"/>
              <a:t>0, 1, 2, … </a:t>
            </a:r>
            <a:r>
              <a:rPr lang="ko-KR" altLang="en-US" dirty="0"/>
              <a:t>로 시작하는 배열수로 설정하는 함수</a:t>
            </a:r>
            <a:endParaRPr lang="en-US" altLang="ko-KR" dirty="0"/>
          </a:p>
          <a:p>
            <a:pPr lvl="2"/>
            <a:r>
              <a:rPr lang="en-US" altLang="ko-KR" dirty="0" err="1"/>
              <a:t>strchr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자르기 시작할 문자열의 문자로 자를 위치를 표시해 주는 함수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D033D-2E61-417F-8295-CCB4B6B2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7812360" cy="965749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B612A834-B582-4231-B238-1137D1D3CFC4}"/>
              </a:ext>
            </a:extLst>
          </p:cNvPr>
          <p:cNvSpPr txBox="1">
            <a:spLocks/>
          </p:cNvSpPr>
          <p:nvPr/>
        </p:nvSpPr>
        <p:spPr>
          <a:xfrm>
            <a:off x="250825" y="3645024"/>
            <a:ext cx="864235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문자열에서 자를 위치를 지정할 때 영문과 기호는 글자당 </a:t>
            </a:r>
            <a:r>
              <a:rPr lang="en-US" altLang="ko-KR" dirty="0"/>
              <a:t>1</a:t>
            </a:r>
            <a:r>
              <a:rPr lang="ko-KR" altLang="en-US" dirty="0"/>
              <a:t>바이트이므로 </a:t>
            </a:r>
            <a:r>
              <a:rPr lang="en-US" altLang="ko-KR" dirty="0"/>
              <a:t>0, 1, 2, … </a:t>
            </a:r>
            <a:r>
              <a:rPr lang="ko-KR" altLang="en-US" dirty="0"/>
              <a:t>순으로 </a:t>
            </a:r>
            <a:r>
              <a:rPr lang="ko-KR" altLang="en-US" dirty="0" err="1"/>
              <a:t>배열수를</a:t>
            </a:r>
            <a:r>
              <a:rPr lang="ko-KR" altLang="en-US" dirty="0"/>
              <a:t> 설정하지만</a:t>
            </a:r>
            <a:endParaRPr lang="en-US" altLang="ko-KR" dirty="0"/>
          </a:p>
          <a:p>
            <a:pPr lvl="2"/>
            <a:r>
              <a:rPr lang="ko-KR" altLang="en-US" dirty="0"/>
              <a:t>한글은 글자당 </a:t>
            </a:r>
            <a:r>
              <a:rPr lang="en-US" altLang="ko-KR" dirty="0"/>
              <a:t>2</a:t>
            </a:r>
            <a:r>
              <a:rPr lang="ko-KR" altLang="en-US" dirty="0"/>
              <a:t>바이트이므로 </a:t>
            </a:r>
            <a:r>
              <a:rPr lang="en-US" altLang="ko-KR" dirty="0"/>
              <a:t>0, 1 </a:t>
            </a:r>
            <a:r>
              <a:rPr lang="en-US" altLang="ko-KR" dirty="0">
                <a:sym typeface="Wingdings" panose="05000000000000000000" pitchFamily="2" charset="2"/>
              </a:rPr>
              <a:t> 2, 3  4, 5 </a:t>
            </a:r>
            <a:r>
              <a:rPr lang="ko-KR" altLang="en-US" dirty="0">
                <a:sym typeface="Wingdings" panose="05000000000000000000" pitchFamily="2" charset="2"/>
              </a:rPr>
              <a:t>순으로 </a:t>
            </a:r>
            <a:r>
              <a:rPr lang="ko-KR" altLang="en-US" dirty="0" err="1">
                <a:sym typeface="Wingdings" panose="05000000000000000000" pitchFamily="2" charset="2"/>
              </a:rPr>
              <a:t>배열수를</a:t>
            </a:r>
            <a:r>
              <a:rPr lang="ko-KR" altLang="en-US" dirty="0">
                <a:sym typeface="Wingdings" panose="05000000000000000000" pitchFamily="2" charset="2"/>
              </a:rPr>
              <a:t> 설정함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다음 예제를 통해 문자열을 잘라주는 함수의 사용방법에 대해 자세히 살펴보도록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80710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9AB860-1320-46FA-A8AB-78D27B68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83" y="536097"/>
            <a:ext cx="8674434" cy="57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0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467A80-D313-4A33-878E-EC253938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6" y="836712"/>
            <a:ext cx="8424936" cy="370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398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22588F6-612E-49EB-8DAC-44081A6DCFDA}"/>
              </a:ext>
            </a:extLst>
          </p:cNvPr>
          <p:cNvGrpSpPr/>
          <p:nvPr/>
        </p:nvGrpSpPr>
        <p:grpSpPr>
          <a:xfrm>
            <a:off x="234783" y="764704"/>
            <a:ext cx="8674434" cy="4065225"/>
            <a:chOff x="234783" y="764704"/>
            <a:chExt cx="8674434" cy="40652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B04D2B-16E7-49E3-9FA6-247E7DEC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783" y="764704"/>
              <a:ext cx="8674434" cy="132466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26D97D-BB73-4B98-A1F7-07965C68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56" y="2035696"/>
              <a:ext cx="8553600" cy="2794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91792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5331A5-3D09-4F63-8DF9-78EB4FC9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764704"/>
            <a:ext cx="6048672" cy="42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160240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문자열의 공백을 제거하는 함수 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/>
              <a:t>chop(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문자열의 뒷부분에 있는 공백을 제거해 주는 함수</a:t>
            </a:r>
            <a:endParaRPr lang="en-US" altLang="ko-KR" dirty="0"/>
          </a:p>
          <a:p>
            <a:pPr lvl="2"/>
            <a:r>
              <a:rPr lang="en-US" altLang="ko-KR" dirty="0"/>
              <a:t>trim(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문자열의 앞과 뒤에 있는 공백을 모두 제거해 주는 함수</a:t>
            </a:r>
            <a:endParaRPr lang="en-US" altLang="ko-KR" dirty="0"/>
          </a:p>
          <a:p>
            <a:pPr lvl="2"/>
            <a:r>
              <a:rPr lang="en-US" altLang="ko-KR" dirty="0" err="1"/>
              <a:t>ltrim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문자열의 앞부분에 있는 공백을 제거해 주는 함수</a:t>
            </a:r>
            <a:endParaRPr lang="en-US" altLang="ko-KR" dirty="0"/>
          </a:p>
          <a:p>
            <a:pPr lvl="2"/>
            <a:r>
              <a:rPr lang="en-US" altLang="ko-KR" dirty="0" err="1"/>
              <a:t>rtrim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문자열의 뒷부분에 있는 공백을 제고해 주는 함수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8398F2-7FC2-49F5-81D8-1F193D0A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7848872" cy="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7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6A7058-521D-4716-B919-BD78693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620688"/>
            <a:ext cx="8532440" cy="49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8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F7F824-8B33-4503-BBFC-83F88987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64704"/>
            <a:ext cx="6264696" cy="31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072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584176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문자열을 배열로 만드는 함수 </a:t>
            </a:r>
            <a:r>
              <a:rPr lang="en-US" altLang="ko-KR" b="1" dirty="0">
                <a:solidFill>
                  <a:srgbClr val="FF0066"/>
                </a:solidFill>
              </a:rPr>
              <a:t>: explode( )</a:t>
            </a:r>
            <a:r>
              <a:rPr lang="ko-KR" altLang="en-US" b="1" dirty="0">
                <a:solidFill>
                  <a:srgbClr val="FF0066"/>
                </a:solidFill>
              </a:rPr>
              <a:t> 함수 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/>
              <a:t>explode( ) </a:t>
            </a:r>
            <a:r>
              <a:rPr lang="ko-KR" altLang="en-US" dirty="0"/>
              <a:t>함수는 문자열의 분할기준을 공백으로 설정하면 띄어쓰기를 기준으로 문자열을 나눌 수 있음</a:t>
            </a:r>
            <a:endParaRPr lang="en-US" altLang="ko-KR" dirty="0"/>
          </a:p>
          <a:p>
            <a:pPr lvl="2"/>
            <a:r>
              <a:rPr lang="ko-KR" altLang="en-US" dirty="0"/>
              <a:t>나눈 문자열은 각각의 문자를 배열로 만들어 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10A5E-48B1-41CA-8C6A-88E34450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49185"/>
            <a:ext cx="7848872" cy="6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58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C901C8-00F4-4793-B38D-4AA00096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443914"/>
            <a:ext cx="8532440" cy="59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18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E0C6B3-054D-4102-9355-2FC9C15C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64704"/>
            <a:ext cx="6120680" cy="33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879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 변경 함수 </a:t>
            </a:r>
            <a:r>
              <a:rPr lang="en-US" altLang="ko-KR" b="1" dirty="0">
                <a:solidFill>
                  <a:srgbClr val="FF0066"/>
                </a:solidFill>
              </a:rPr>
              <a:t>: </a:t>
            </a:r>
            <a:r>
              <a:rPr lang="en-US" altLang="ko-KR" b="1" dirty="0" err="1">
                <a:solidFill>
                  <a:srgbClr val="FF0066"/>
                </a:solidFill>
              </a:rPr>
              <a:t>str_replace</a:t>
            </a:r>
            <a:r>
              <a:rPr lang="en-US" altLang="ko-KR" b="1" dirty="0">
                <a:solidFill>
                  <a:srgbClr val="FF0066"/>
                </a:solidFill>
              </a:rPr>
              <a:t>( )</a:t>
            </a:r>
            <a:r>
              <a:rPr lang="ko-KR" altLang="en-US" b="1" dirty="0">
                <a:solidFill>
                  <a:srgbClr val="FF0066"/>
                </a:solidFill>
              </a:rPr>
              <a:t> 함수 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str_replace</a:t>
            </a:r>
            <a:r>
              <a:rPr lang="en-US" altLang="ko-KR" dirty="0"/>
              <a:t>( ) </a:t>
            </a:r>
            <a:r>
              <a:rPr lang="ko-KR" altLang="en-US" dirty="0"/>
              <a:t>함수는 임의의 문자열에서 특정 문자를 다른 문자로 바꾸어 주는 함수이며 사용형식은 다음과 같음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8EB16-10F7-4877-956D-1A23D3DA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97595"/>
            <a:ext cx="7848872" cy="6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370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D8AAC41-A948-468A-B188-1C833421D08D}"/>
              </a:ext>
            </a:extLst>
          </p:cNvPr>
          <p:cNvGrpSpPr/>
          <p:nvPr/>
        </p:nvGrpSpPr>
        <p:grpSpPr>
          <a:xfrm>
            <a:off x="377788" y="548680"/>
            <a:ext cx="8388424" cy="5584118"/>
            <a:chOff x="0" y="116632"/>
            <a:chExt cx="9144000" cy="60871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27C4DC0-29E1-4429-91F3-FA3595D8B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352671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8C3496B-9B01-4AB7-A11F-3BBB36B9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96" y="3594359"/>
              <a:ext cx="9082800" cy="2609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6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4F2B0B-0A52-4149-AE9E-AB662415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33298"/>
            <a:ext cx="6120679" cy="41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470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04DAFA-E303-4DF2-B774-52DB9385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4705"/>
            <a:ext cx="5832648" cy="325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4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72208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 검색 함수 </a:t>
            </a:r>
            <a:r>
              <a:rPr lang="en-US" altLang="ko-KR" b="1" dirty="0">
                <a:solidFill>
                  <a:srgbClr val="FF0066"/>
                </a:solidFill>
              </a:rPr>
              <a:t>: </a:t>
            </a:r>
            <a:r>
              <a:rPr lang="en-US" altLang="ko-KR" b="1" dirty="0" err="1">
                <a:solidFill>
                  <a:srgbClr val="FF0066"/>
                </a:solidFill>
              </a:rPr>
              <a:t>preg_match</a:t>
            </a:r>
            <a:r>
              <a:rPr lang="en-US" altLang="ko-KR" b="1" dirty="0">
                <a:solidFill>
                  <a:srgbClr val="FF0066"/>
                </a:solidFill>
              </a:rPr>
              <a:t>( )</a:t>
            </a:r>
            <a:r>
              <a:rPr lang="ko-KR" altLang="en-US" b="1" dirty="0">
                <a:solidFill>
                  <a:srgbClr val="FF0066"/>
                </a:solidFill>
              </a:rPr>
              <a:t> 함수 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preg_match</a:t>
            </a:r>
            <a:r>
              <a:rPr lang="en-US" altLang="ko-KR" dirty="0"/>
              <a:t>( ) </a:t>
            </a:r>
            <a:r>
              <a:rPr lang="ko-KR" altLang="en-US" dirty="0"/>
              <a:t>함수는 임의의 문자열에서 찾을 문자열이 존재하면 </a:t>
            </a:r>
            <a:r>
              <a:rPr lang="en-US" altLang="ko-KR" dirty="0"/>
              <a:t>1</a:t>
            </a:r>
            <a:r>
              <a:rPr lang="ko-KR" altLang="en-US" dirty="0"/>
              <a:t>을 반환해 주고 문자열이 존재하지 않으면 </a:t>
            </a:r>
            <a:r>
              <a:rPr lang="en-US" altLang="ko-KR" dirty="0"/>
              <a:t>0</a:t>
            </a:r>
            <a:r>
              <a:rPr lang="ko-KR" altLang="en-US" dirty="0"/>
              <a:t>을 반환해 주는 함수</a:t>
            </a:r>
            <a:endParaRPr lang="en-US" altLang="ko-KR" dirty="0"/>
          </a:p>
          <a:p>
            <a:pPr lvl="2"/>
            <a:r>
              <a:rPr lang="ko-KR" altLang="en-US" dirty="0"/>
              <a:t>함수의 인수에는 구획문자 슬래시</a:t>
            </a:r>
            <a:r>
              <a:rPr lang="en-US" altLang="ko-KR" dirty="0"/>
              <a:t>(/)</a:t>
            </a:r>
            <a:r>
              <a:rPr lang="ko-KR" altLang="en-US" dirty="0"/>
              <a:t>를 표기한 문자열과 검색할 문자열을 다음과 같이 표기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84970-89B1-4E94-AA51-3AFF0E68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920880" cy="6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940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DD6AE4-6A2E-4F9B-B4F2-FAAA066E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7" y="404664"/>
            <a:ext cx="833406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99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8974F4-6EBD-4C6D-A2BF-223200044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20688"/>
            <a:ext cx="5832648" cy="30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282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22A504-25A8-46E6-8181-CBE60E32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0" y="615819"/>
            <a:ext cx="7582612" cy="732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E5164B-67FC-4677-B378-056AF6D4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73" y="1484784"/>
            <a:ext cx="577481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526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520280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 유효성 검사 </a:t>
            </a:r>
            <a:r>
              <a:rPr lang="en-US" altLang="ko-KR" b="1" dirty="0">
                <a:solidFill>
                  <a:srgbClr val="FF0066"/>
                </a:solidFill>
              </a:rPr>
              <a:t>: </a:t>
            </a:r>
            <a:r>
              <a:rPr lang="en-US" altLang="ko-KR" b="1" dirty="0" err="1">
                <a:solidFill>
                  <a:srgbClr val="FF0066"/>
                </a:solidFill>
              </a:rPr>
              <a:t>preg_match</a:t>
            </a:r>
            <a:r>
              <a:rPr lang="en-US" altLang="ko-KR" b="1" dirty="0">
                <a:solidFill>
                  <a:srgbClr val="FF0066"/>
                </a:solidFill>
              </a:rPr>
              <a:t>( )</a:t>
            </a:r>
            <a:r>
              <a:rPr lang="ko-KR" altLang="en-US" b="1" dirty="0">
                <a:solidFill>
                  <a:srgbClr val="FF0066"/>
                </a:solidFill>
              </a:rPr>
              <a:t> 함수 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preg_match</a:t>
            </a:r>
            <a:r>
              <a:rPr lang="en-US" altLang="ko-KR" dirty="0"/>
              <a:t>( ) </a:t>
            </a:r>
            <a:r>
              <a:rPr lang="ko-KR" altLang="en-US" dirty="0"/>
              <a:t>함수는 문자열의 유효성을 검사할 때도 사용함</a:t>
            </a:r>
            <a:endParaRPr lang="en-US" altLang="ko-KR" dirty="0"/>
          </a:p>
          <a:p>
            <a:pPr lvl="2"/>
            <a:r>
              <a:rPr lang="ko-KR" altLang="en-US" dirty="0"/>
              <a:t>회원 가입할 때 사용하고자 하는 아이디의 유효성을 검사할 때 주로 사용함 </a:t>
            </a:r>
            <a:endParaRPr lang="en-US" altLang="ko-KR" dirty="0"/>
          </a:p>
          <a:p>
            <a:pPr lvl="2"/>
            <a:r>
              <a:rPr lang="ko-KR" altLang="en-US" dirty="0"/>
              <a:t>예를 들어 아이디를 구성할 수 있는 문자열은 알파벳</a:t>
            </a:r>
            <a:r>
              <a:rPr lang="en-US" altLang="ko-KR" dirty="0"/>
              <a:t>(A~Z, </a:t>
            </a:r>
            <a:r>
              <a:rPr lang="en-US" altLang="ko-KR" dirty="0" err="1"/>
              <a:t>a~z</a:t>
            </a:r>
            <a:r>
              <a:rPr lang="en-US" altLang="ko-KR" dirty="0"/>
              <a:t>)</a:t>
            </a:r>
            <a:r>
              <a:rPr lang="ko-KR" altLang="en-US" dirty="0"/>
              <a:t>과 숫자 </a:t>
            </a:r>
            <a:r>
              <a:rPr lang="en-US" altLang="ko-KR" dirty="0"/>
              <a:t>0~9 </a:t>
            </a:r>
            <a:r>
              <a:rPr lang="ko-KR" altLang="en-US" dirty="0"/>
              <a:t>그리고 </a:t>
            </a:r>
            <a:r>
              <a:rPr lang="ko-KR" altLang="en-US" dirty="0" err="1"/>
              <a:t>언더바</a:t>
            </a:r>
            <a:r>
              <a:rPr lang="en-US" altLang="ko-KR" dirty="0"/>
              <a:t>(_)</a:t>
            </a:r>
            <a:r>
              <a:rPr lang="ko-KR" altLang="en-US" dirty="0"/>
              <a:t>만 사용하여 아이디를 구성할 때</a:t>
            </a:r>
            <a:endParaRPr lang="en-US" altLang="ko-KR" dirty="0"/>
          </a:p>
          <a:p>
            <a:pPr lvl="2"/>
            <a:r>
              <a:rPr lang="ko-KR" altLang="en-US" dirty="0"/>
              <a:t>신청한 아이디의 유효성을 다음과 같이 선언하여 검사할 수 있음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1C5F1-397F-42BD-A4E7-70945F2F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89370"/>
            <a:ext cx="7920880" cy="7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704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905054-06DF-4191-A251-A874C034EB9F}"/>
              </a:ext>
            </a:extLst>
          </p:cNvPr>
          <p:cNvGrpSpPr/>
          <p:nvPr/>
        </p:nvGrpSpPr>
        <p:grpSpPr>
          <a:xfrm>
            <a:off x="377788" y="594067"/>
            <a:ext cx="8388424" cy="5669865"/>
            <a:chOff x="0" y="188640"/>
            <a:chExt cx="9144000" cy="61805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8EF13D1-5CF1-458A-AF00-C3CED0E26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51220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D7C59B-8463-4338-8910-ACC3BDAE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0" y="5277832"/>
              <a:ext cx="9082800" cy="1091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92457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116ED0-8C87-472A-97F6-63401282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54" y="836712"/>
            <a:ext cx="8332281" cy="20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935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BF3B27-4E2D-4CAA-A37A-0BB1A280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2696"/>
            <a:ext cx="5832648" cy="32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9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520280"/>
          </a:xfrm>
        </p:spPr>
        <p:txBody>
          <a:bodyPr>
            <a:normAutofit/>
          </a:bodyPr>
          <a:lstStyle/>
          <a:p>
            <a:pPr lvl="1"/>
            <a:r>
              <a:rPr lang="ko-KR" altLang="en-US" b="1" dirty="0">
                <a:solidFill>
                  <a:srgbClr val="FF0066"/>
                </a:solidFill>
              </a:rPr>
              <a:t>문자열 비교 함수 </a:t>
            </a:r>
            <a:r>
              <a:rPr lang="en-US" altLang="ko-KR" b="1" dirty="0">
                <a:solidFill>
                  <a:srgbClr val="FF0066"/>
                </a:solidFill>
              </a:rPr>
              <a:t>: </a:t>
            </a:r>
            <a:r>
              <a:rPr lang="en-US" altLang="ko-KR" b="1" dirty="0" err="1">
                <a:solidFill>
                  <a:srgbClr val="FF0066"/>
                </a:solidFill>
              </a:rPr>
              <a:t>strcmp</a:t>
            </a:r>
            <a:r>
              <a:rPr lang="en-US" altLang="ko-KR" b="1" dirty="0">
                <a:solidFill>
                  <a:srgbClr val="FF0066"/>
                </a:solidFill>
              </a:rPr>
              <a:t>( )</a:t>
            </a:r>
            <a:r>
              <a:rPr lang="ko-KR" altLang="en-US" b="1" dirty="0">
                <a:solidFill>
                  <a:srgbClr val="FF0066"/>
                </a:solidFill>
              </a:rPr>
              <a:t> 함수 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1"/>
            <a:endParaRPr lang="en-US" altLang="ko-KR" sz="500" b="1" dirty="0">
              <a:solidFill>
                <a:srgbClr val="FF0066"/>
              </a:solidFill>
            </a:endParaRPr>
          </a:p>
          <a:p>
            <a:pPr lvl="2"/>
            <a:r>
              <a:rPr lang="en-US" altLang="ko-KR" dirty="0" err="1"/>
              <a:t>strcmp</a:t>
            </a:r>
            <a:r>
              <a:rPr lang="en-US" altLang="ko-KR" dirty="0"/>
              <a:t>( ) </a:t>
            </a:r>
            <a:r>
              <a:rPr lang="ko-KR" altLang="en-US" dirty="0"/>
              <a:t>함수는 </a:t>
            </a:r>
            <a:r>
              <a:rPr lang="en-US" altLang="ko-KR" dirty="0"/>
              <a:t>2</a:t>
            </a:r>
            <a:r>
              <a:rPr lang="ko-KR" altLang="en-US" dirty="0"/>
              <a:t>개의 문자열을 인수로 받아 그 값을 비교하는 함수</a:t>
            </a:r>
            <a:endParaRPr lang="en-US" altLang="ko-KR" dirty="0"/>
          </a:p>
          <a:p>
            <a:pPr lvl="2"/>
            <a:r>
              <a:rPr lang="ko-KR" altLang="en-US" dirty="0"/>
              <a:t>입력한 </a:t>
            </a:r>
            <a:r>
              <a:rPr lang="en-US" altLang="ko-KR" dirty="0"/>
              <a:t>2</a:t>
            </a:r>
            <a:r>
              <a:rPr lang="ko-KR" altLang="en-US" dirty="0"/>
              <a:t>개의 문자열의 크기에 따라 반환되는 값은 다름</a:t>
            </a:r>
            <a:endParaRPr lang="en-US" altLang="ko-KR" dirty="0"/>
          </a:p>
          <a:p>
            <a:pPr lvl="2"/>
            <a:r>
              <a:rPr lang="ko-KR" altLang="en-US" dirty="0"/>
              <a:t>문자열이 크다는 것은 문자열의 개수 보다 첫 글자의 </a:t>
            </a:r>
            <a:r>
              <a:rPr lang="ko-KR" altLang="en-US" dirty="0" err="1"/>
              <a:t>아스키코드값을</a:t>
            </a:r>
            <a:r>
              <a:rPr lang="ko-KR" altLang="en-US" dirty="0"/>
              <a:t> 비교한다는 의미</a:t>
            </a:r>
            <a:endParaRPr lang="en-US" altLang="ko-KR" dirty="0"/>
          </a:p>
          <a:p>
            <a:pPr lvl="2"/>
            <a:r>
              <a:rPr lang="en-US" altLang="ko-KR" dirty="0" err="1"/>
              <a:t>strcmp</a:t>
            </a:r>
            <a:r>
              <a:rPr lang="en-US" altLang="ko-KR" dirty="0"/>
              <a:t>($str, $a)</a:t>
            </a:r>
            <a:r>
              <a:rPr lang="ko-KR" altLang="en-US" dirty="0"/>
              <a:t>와 같이 </a:t>
            </a:r>
            <a:r>
              <a:rPr lang="en-US" altLang="ko-KR" dirty="0"/>
              <a:t>2</a:t>
            </a:r>
            <a:r>
              <a:rPr lang="ko-KR" altLang="en-US" dirty="0"/>
              <a:t>개의 문자열 중에서 어느 것이 큰 것인지에 대해 첫 번째 문자를 비교하여 반환되는 값을 다음 표와 같이 정리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C701B6-E730-492E-B826-BB418859C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09" y="3284984"/>
            <a:ext cx="7880955" cy="19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5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2131</Words>
  <Application>Microsoft Office PowerPoint</Application>
  <PresentationFormat>화면 슬라이드 쇼(4:3)</PresentationFormat>
  <Paragraphs>211</Paragraphs>
  <Slides>179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179</vt:i4>
      </vt:variant>
    </vt:vector>
  </HeadingPairs>
  <TitlesOfParts>
    <vt:vector size="186" baseType="lpstr">
      <vt:lpstr>굴림</vt:lpstr>
      <vt:lpstr>맑은 고딕</vt:lpstr>
      <vt:lpstr>Arial</vt:lpstr>
      <vt:lpstr>Wingdings</vt:lpstr>
      <vt:lpstr>Office 테마</vt:lpstr>
      <vt:lpstr>2_Office 테마</vt:lpstr>
      <vt:lpstr>1_Office 테마</vt:lpstr>
      <vt:lpstr>PowerPoint 프레젠테이션</vt:lpstr>
      <vt:lpstr>PowerPoint 프레젠테이션</vt:lpstr>
      <vt:lpstr>배열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258</cp:revision>
  <cp:lastPrinted>2019-12-23T00:36:41Z</cp:lastPrinted>
  <dcterms:created xsi:type="dcterms:W3CDTF">2019-02-13T15:37:28Z</dcterms:created>
  <dcterms:modified xsi:type="dcterms:W3CDTF">2020-03-12T01:00:33Z</dcterms:modified>
</cp:coreProperties>
</file>